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3"/>
  </p:notesMasterIdLst>
  <p:handoutMasterIdLst>
    <p:handoutMasterId r:id="rId34"/>
  </p:handoutMasterIdLst>
  <p:sldIdLst>
    <p:sldId id="296" r:id="rId2"/>
    <p:sldId id="301" r:id="rId3"/>
    <p:sldId id="299" r:id="rId4"/>
    <p:sldId id="312" r:id="rId5"/>
    <p:sldId id="297" r:id="rId6"/>
    <p:sldId id="325" r:id="rId7"/>
    <p:sldId id="324" r:id="rId8"/>
    <p:sldId id="300" r:id="rId9"/>
    <p:sldId id="303" r:id="rId10"/>
    <p:sldId id="326" r:id="rId11"/>
    <p:sldId id="304" r:id="rId12"/>
    <p:sldId id="306" r:id="rId13"/>
    <p:sldId id="305" r:id="rId14"/>
    <p:sldId id="313" r:id="rId15"/>
    <p:sldId id="277" r:id="rId16"/>
    <p:sldId id="278" r:id="rId17"/>
    <p:sldId id="307" r:id="rId18"/>
    <p:sldId id="279" r:id="rId19"/>
    <p:sldId id="280" r:id="rId20"/>
    <p:sldId id="281" r:id="rId21"/>
    <p:sldId id="315" r:id="rId22"/>
    <p:sldId id="316" r:id="rId23"/>
    <p:sldId id="317" r:id="rId24"/>
    <p:sldId id="318" r:id="rId25"/>
    <p:sldId id="319" r:id="rId26"/>
    <p:sldId id="320" r:id="rId27"/>
    <p:sldId id="322" r:id="rId28"/>
    <p:sldId id="323" r:id="rId29"/>
    <p:sldId id="293" r:id="rId30"/>
    <p:sldId id="288" r:id="rId31"/>
    <p:sldId id="290" r:id="rId32"/>
  </p:sldIdLst>
  <p:sldSz cx="9144000" cy="6858000" type="screen4x3"/>
  <p:notesSz cx="6772275" cy="9902825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F9933"/>
    <a:srgbClr val="FFFFCC"/>
    <a:srgbClr val="99CC00"/>
    <a:srgbClr val="FCD3C1"/>
    <a:srgbClr val="C7C4E2"/>
    <a:srgbClr val="CCECFF"/>
    <a:srgbClr val="E5A487"/>
    <a:srgbClr val="D160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2" autoAdjust="0"/>
    <p:restoredTop sz="94660" autoAdjust="0"/>
  </p:normalViewPr>
  <p:slideViewPr>
    <p:cSldViewPr snapToGrid="0">
      <p:cViewPr varScale="1">
        <p:scale>
          <a:sx n="134" d="100"/>
          <a:sy n="134" d="100"/>
        </p:scale>
        <p:origin x="-95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F:\GNIP\stationCountDevelopment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F:\Projects\RCWIM\RCWIM_Resid_V91_5_13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J:\RCWIM\archive\regRes_months_V91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J:\RCWIM\archive\variograms_O18H2_V9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284911028365124E-2"/>
          <c:y val="2.4697725284339455E-2"/>
          <c:w val="0.9261370114071048"/>
          <c:h val="0.85276027996500436"/>
        </c:manualLayout>
      </c:layout>
      <c:scatterChart>
        <c:scatterStyle val="lineMarker"/>
        <c:varyColors val="0"/>
        <c:ser>
          <c:idx val="1"/>
          <c:order val="0"/>
          <c:tx>
            <c:v>GNIP total</c:v>
          </c:tx>
          <c:spPr>
            <a:ln>
              <a:solidFill>
                <a:srgbClr val="FFC000"/>
              </a:solidFill>
            </a:ln>
          </c:spPr>
          <c:marker>
            <c:spPr>
              <a:solidFill>
                <a:srgbClr val="FFC000"/>
              </a:solidFill>
              <a:ln>
                <a:solidFill>
                  <a:schemeClr val="bg1"/>
                </a:solidFill>
              </a:ln>
            </c:spPr>
          </c:marker>
          <c:xVal>
            <c:numRef>
              <c:f>Sheet1!$A$2:$A$55</c:f>
              <c:numCache>
                <c:formatCode>General</c:formatCode>
                <c:ptCount val="54"/>
                <c:pt idx="0">
                  <c:v>1961</c:v>
                </c:pt>
                <c:pt idx="1">
                  <c:v>1962</c:v>
                </c:pt>
                <c:pt idx="2">
                  <c:v>1963</c:v>
                </c:pt>
                <c:pt idx="3">
                  <c:v>1964</c:v>
                </c:pt>
                <c:pt idx="4">
                  <c:v>1965</c:v>
                </c:pt>
                <c:pt idx="5">
                  <c:v>1966</c:v>
                </c:pt>
                <c:pt idx="6">
                  <c:v>1967</c:v>
                </c:pt>
                <c:pt idx="7">
                  <c:v>1968</c:v>
                </c:pt>
                <c:pt idx="8">
                  <c:v>1969</c:v>
                </c:pt>
                <c:pt idx="9">
                  <c:v>1970</c:v>
                </c:pt>
                <c:pt idx="10">
                  <c:v>1971</c:v>
                </c:pt>
                <c:pt idx="11">
                  <c:v>1972</c:v>
                </c:pt>
                <c:pt idx="12">
                  <c:v>1973</c:v>
                </c:pt>
                <c:pt idx="13">
                  <c:v>1974</c:v>
                </c:pt>
                <c:pt idx="14">
                  <c:v>1975</c:v>
                </c:pt>
                <c:pt idx="15">
                  <c:v>1976</c:v>
                </c:pt>
                <c:pt idx="16">
                  <c:v>1977</c:v>
                </c:pt>
                <c:pt idx="17">
                  <c:v>1978</c:v>
                </c:pt>
                <c:pt idx="18">
                  <c:v>1979</c:v>
                </c:pt>
                <c:pt idx="19">
                  <c:v>1980</c:v>
                </c:pt>
                <c:pt idx="20">
                  <c:v>1981</c:v>
                </c:pt>
                <c:pt idx="21">
                  <c:v>1982</c:v>
                </c:pt>
                <c:pt idx="22">
                  <c:v>1983</c:v>
                </c:pt>
                <c:pt idx="23">
                  <c:v>1984</c:v>
                </c:pt>
                <c:pt idx="24">
                  <c:v>1985</c:v>
                </c:pt>
                <c:pt idx="25">
                  <c:v>1986</c:v>
                </c:pt>
                <c:pt idx="26">
                  <c:v>1987</c:v>
                </c:pt>
                <c:pt idx="27">
                  <c:v>1988</c:v>
                </c:pt>
                <c:pt idx="28">
                  <c:v>1989</c:v>
                </c:pt>
                <c:pt idx="29">
                  <c:v>1990</c:v>
                </c:pt>
                <c:pt idx="30">
                  <c:v>1991</c:v>
                </c:pt>
                <c:pt idx="31">
                  <c:v>1992</c:v>
                </c:pt>
                <c:pt idx="32">
                  <c:v>1993</c:v>
                </c:pt>
                <c:pt idx="33">
                  <c:v>1994</c:v>
                </c:pt>
                <c:pt idx="34">
                  <c:v>1995</c:v>
                </c:pt>
                <c:pt idx="35">
                  <c:v>1996</c:v>
                </c:pt>
                <c:pt idx="36">
                  <c:v>1997</c:v>
                </c:pt>
                <c:pt idx="37">
                  <c:v>1998</c:v>
                </c:pt>
                <c:pt idx="38">
                  <c:v>1999</c:v>
                </c:pt>
                <c:pt idx="39">
                  <c:v>2000</c:v>
                </c:pt>
                <c:pt idx="40">
                  <c:v>2001</c:v>
                </c:pt>
                <c:pt idx="41">
                  <c:v>2002</c:v>
                </c:pt>
                <c:pt idx="42">
                  <c:v>2003</c:v>
                </c:pt>
                <c:pt idx="43">
                  <c:v>2004</c:v>
                </c:pt>
                <c:pt idx="44">
                  <c:v>2005</c:v>
                </c:pt>
                <c:pt idx="45">
                  <c:v>2006</c:v>
                </c:pt>
                <c:pt idx="46">
                  <c:v>2007</c:v>
                </c:pt>
                <c:pt idx="47">
                  <c:v>2008</c:v>
                </c:pt>
                <c:pt idx="48">
                  <c:v>2009</c:v>
                </c:pt>
                <c:pt idx="49">
                  <c:v>2010</c:v>
                </c:pt>
                <c:pt idx="50">
                  <c:v>2011</c:v>
                </c:pt>
                <c:pt idx="51">
                  <c:v>2012</c:v>
                </c:pt>
                <c:pt idx="52">
                  <c:v>2013</c:v>
                </c:pt>
                <c:pt idx="53">
                  <c:v>2014</c:v>
                </c:pt>
              </c:numCache>
            </c:numRef>
          </c:xVal>
          <c:yVal>
            <c:numRef>
              <c:f>Sheet1!$G$2:$G$55</c:f>
              <c:numCache>
                <c:formatCode>General</c:formatCode>
                <c:ptCount val="54"/>
                <c:pt idx="0">
                  <c:v>96</c:v>
                </c:pt>
                <c:pt idx="1">
                  <c:v>138</c:v>
                </c:pt>
                <c:pt idx="2">
                  <c:v>152</c:v>
                </c:pt>
                <c:pt idx="3">
                  <c:v>160</c:v>
                </c:pt>
                <c:pt idx="4">
                  <c:v>204</c:v>
                </c:pt>
                <c:pt idx="5">
                  <c:v>209</c:v>
                </c:pt>
                <c:pt idx="6">
                  <c:v>188</c:v>
                </c:pt>
                <c:pt idx="7">
                  <c:v>185</c:v>
                </c:pt>
                <c:pt idx="8">
                  <c:v>183</c:v>
                </c:pt>
                <c:pt idx="9">
                  <c:v>175</c:v>
                </c:pt>
                <c:pt idx="10">
                  <c:v>170</c:v>
                </c:pt>
                <c:pt idx="11">
                  <c:v>175</c:v>
                </c:pt>
                <c:pt idx="12">
                  <c:v>184</c:v>
                </c:pt>
                <c:pt idx="13">
                  <c:v>178</c:v>
                </c:pt>
                <c:pt idx="14">
                  <c:v>194</c:v>
                </c:pt>
                <c:pt idx="15">
                  <c:v>177</c:v>
                </c:pt>
                <c:pt idx="16">
                  <c:v>167</c:v>
                </c:pt>
                <c:pt idx="17">
                  <c:v>181</c:v>
                </c:pt>
                <c:pt idx="18">
                  <c:v>176</c:v>
                </c:pt>
                <c:pt idx="19">
                  <c:v>186</c:v>
                </c:pt>
                <c:pt idx="20">
                  <c:v>184</c:v>
                </c:pt>
                <c:pt idx="21">
                  <c:v>193</c:v>
                </c:pt>
                <c:pt idx="22">
                  <c:v>203</c:v>
                </c:pt>
                <c:pt idx="23">
                  <c:v>199</c:v>
                </c:pt>
                <c:pt idx="24">
                  <c:v>195</c:v>
                </c:pt>
                <c:pt idx="25">
                  <c:v>209</c:v>
                </c:pt>
                <c:pt idx="26">
                  <c:v>184</c:v>
                </c:pt>
                <c:pt idx="27">
                  <c:v>207</c:v>
                </c:pt>
                <c:pt idx="28">
                  <c:v>245</c:v>
                </c:pt>
                <c:pt idx="29">
                  <c:v>282</c:v>
                </c:pt>
                <c:pt idx="30">
                  <c:v>229</c:v>
                </c:pt>
                <c:pt idx="31">
                  <c:v>235</c:v>
                </c:pt>
                <c:pt idx="32">
                  <c:v>215</c:v>
                </c:pt>
                <c:pt idx="33">
                  <c:v>186</c:v>
                </c:pt>
                <c:pt idx="34">
                  <c:v>207</c:v>
                </c:pt>
                <c:pt idx="35">
                  <c:v>215</c:v>
                </c:pt>
                <c:pt idx="36">
                  <c:v>234</c:v>
                </c:pt>
                <c:pt idx="37">
                  <c:v>248</c:v>
                </c:pt>
                <c:pt idx="38">
                  <c:v>234</c:v>
                </c:pt>
                <c:pt idx="39">
                  <c:v>278</c:v>
                </c:pt>
                <c:pt idx="40">
                  <c:v>276</c:v>
                </c:pt>
                <c:pt idx="41">
                  <c:v>299</c:v>
                </c:pt>
                <c:pt idx="42">
                  <c:v>293</c:v>
                </c:pt>
                <c:pt idx="43">
                  <c:v>249</c:v>
                </c:pt>
                <c:pt idx="44">
                  <c:v>204</c:v>
                </c:pt>
                <c:pt idx="45">
                  <c:v>221</c:v>
                </c:pt>
                <c:pt idx="46">
                  <c:v>191</c:v>
                </c:pt>
                <c:pt idx="47">
                  <c:v>185</c:v>
                </c:pt>
                <c:pt idx="48">
                  <c:v>162</c:v>
                </c:pt>
                <c:pt idx="49">
                  <c:v>161</c:v>
                </c:pt>
                <c:pt idx="50">
                  <c:v>141</c:v>
                </c:pt>
                <c:pt idx="51">
                  <c:v>199</c:v>
                </c:pt>
                <c:pt idx="52">
                  <c:v>224</c:v>
                </c:pt>
                <c:pt idx="53">
                  <c:v>282</c:v>
                </c:pt>
              </c:numCache>
            </c:numRef>
          </c:yVal>
          <c:smooth val="0"/>
        </c:ser>
        <c:ser>
          <c:idx val="2"/>
          <c:order val="1"/>
          <c:tx>
            <c:v>GNIP Stable Is.</c:v>
          </c:tx>
          <c:spPr>
            <a:ln>
              <a:solidFill>
                <a:srgbClr val="99CC00"/>
              </a:solidFill>
            </a:ln>
          </c:spPr>
          <c:marker>
            <c:symbol val="triangle"/>
            <c:size val="7"/>
            <c:spPr>
              <a:solidFill>
                <a:srgbClr val="99CC00"/>
              </a:solidFill>
              <a:ln>
                <a:solidFill>
                  <a:schemeClr val="bg1"/>
                </a:solidFill>
              </a:ln>
            </c:spPr>
          </c:marker>
          <c:xVal>
            <c:numRef>
              <c:f>Sheet1!$A$2:$A$55</c:f>
              <c:numCache>
                <c:formatCode>General</c:formatCode>
                <c:ptCount val="54"/>
                <c:pt idx="0">
                  <c:v>1961</c:v>
                </c:pt>
                <c:pt idx="1">
                  <c:v>1962</c:v>
                </c:pt>
                <c:pt idx="2">
                  <c:v>1963</c:v>
                </c:pt>
                <c:pt idx="3">
                  <c:v>1964</c:v>
                </c:pt>
                <c:pt idx="4">
                  <c:v>1965</c:v>
                </c:pt>
                <c:pt idx="5">
                  <c:v>1966</c:v>
                </c:pt>
                <c:pt idx="6">
                  <c:v>1967</c:v>
                </c:pt>
                <c:pt idx="7">
                  <c:v>1968</c:v>
                </c:pt>
                <c:pt idx="8">
                  <c:v>1969</c:v>
                </c:pt>
                <c:pt idx="9">
                  <c:v>1970</c:v>
                </c:pt>
                <c:pt idx="10">
                  <c:v>1971</c:v>
                </c:pt>
                <c:pt idx="11">
                  <c:v>1972</c:v>
                </c:pt>
                <c:pt idx="12">
                  <c:v>1973</c:v>
                </c:pt>
                <c:pt idx="13">
                  <c:v>1974</c:v>
                </c:pt>
                <c:pt idx="14">
                  <c:v>1975</c:v>
                </c:pt>
                <c:pt idx="15">
                  <c:v>1976</c:v>
                </c:pt>
                <c:pt idx="16">
                  <c:v>1977</c:v>
                </c:pt>
                <c:pt idx="17">
                  <c:v>1978</c:v>
                </c:pt>
                <c:pt idx="18">
                  <c:v>1979</c:v>
                </c:pt>
                <c:pt idx="19">
                  <c:v>1980</c:v>
                </c:pt>
                <c:pt idx="20">
                  <c:v>1981</c:v>
                </c:pt>
                <c:pt idx="21">
                  <c:v>1982</c:v>
                </c:pt>
                <c:pt idx="22">
                  <c:v>1983</c:v>
                </c:pt>
                <c:pt idx="23">
                  <c:v>1984</c:v>
                </c:pt>
                <c:pt idx="24">
                  <c:v>1985</c:v>
                </c:pt>
                <c:pt idx="25">
                  <c:v>1986</c:v>
                </c:pt>
                <c:pt idx="26">
                  <c:v>1987</c:v>
                </c:pt>
                <c:pt idx="27">
                  <c:v>1988</c:v>
                </c:pt>
                <c:pt idx="28">
                  <c:v>1989</c:v>
                </c:pt>
                <c:pt idx="29">
                  <c:v>1990</c:v>
                </c:pt>
                <c:pt idx="30">
                  <c:v>1991</c:v>
                </c:pt>
                <c:pt idx="31">
                  <c:v>1992</c:v>
                </c:pt>
                <c:pt idx="32">
                  <c:v>1993</c:v>
                </c:pt>
                <c:pt idx="33">
                  <c:v>1994</c:v>
                </c:pt>
                <c:pt idx="34">
                  <c:v>1995</c:v>
                </c:pt>
                <c:pt idx="35">
                  <c:v>1996</c:v>
                </c:pt>
                <c:pt idx="36">
                  <c:v>1997</c:v>
                </c:pt>
                <c:pt idx="37">
                  <c:v>1998</c:v>
                </c:pt>
                <c:pt idx="38">
                  <c:v>1999</c:v>
                </c:pt>
                <c:pt idx="39">
                  <c:v>2000</c:v>
                </c:pt>
                <c:pt idx="40">
                  <c:v>2001</c:v>
                </c:pt>
                <c:pt idx="41">
                  <c:v>2002</c:v>
                </c:pt>
                <c:pt idx="42">
                  <c:v>2003</c:v>
                </c:pt>
                <c:pt idx="43">
                  <c:v>2004</c:v>
                </c:pt>
                <c:pt idx="44">
                  <c:v>2005</c:v>
                </c:pt>
                <c:pt idx="45">
                  <c:v>2006</c:v>
                </c:pt>
                <c:pt idx="46">
                  <c:v>2007</c:v>
                </c:pt>
                <c:pt idx="47">
                  <c:v>2008</c:v>
                </c:pt>
                <c:pt idx="48">
                  <c:v>2009</c:v>
                </c:pt>
                <c:pt idx="49">
                  <c:v>2010</c:v>
                </c:pt>
                <c:pt idx="50">
                  <c:v>2011</c:v>
                </c:pt>
                <c:pt idx="51">
                  <c:v>2012</c:v>
                </c:pt>
                <c:pt idx="52">
                  <c:v>2013</c:v>
                </c:pt>
                <c:pt idx="53">
                  <c:v>2014</c:v>
                </c:pt>
              </c:numCache>
            </c:numRef>
          </c:xVal>
          <c:yVal>
            <c:numRef>
              <c:f>Sheet1!$H$2:$H$55</c:f>
              <c:numCache>
                <c:formatCode>General</c:formatCode>
                <c:ptCount val="54"/>
                <c:pt idx="0">
                  <c:v>54</c:v>
                </c:pt>
                <c:pt idx="1">
                  <c:v>90</c:v>
                </c:pt>
                <c:pt idx="2">
                  <c:v>90</c:v>
                </c:pt>
                <c:pt idx="3">
                  <c:v>100</c:v>
                </c:pt>
                <c:pt idx="4">
                  <c:v>115</c:v>
                </c:pt>
                <c:pt idx="5">
                  <c:v>108</c:v>
                </c:pt>
                <c:pt idx="6">
                  <c:v>99</c:v>
                </c:pt>
                <c:pt idx="7">
                  <c:v>111</c:v>
                </c:pt>
                <c:pt idx="8">
                  <c:v>99</c:v>
                </c:pt>
                <c:pt idx="9">
                  <c:v>92</c:v>
                </c:pt>
                <c:pt idx="10">
                  <c:v>92</c:v>
                </c:pt>
                <c:pt idx="11">
                  <c:v>119</c:v>
                </c:pt>
                <c:pt idx="12">
                  <c:v>133</c:v>
                </c:pt>
                <c:pt idx="13">
                  <c:v>124</c:v>
                </c:pt>
                <c:pt idx="14">
                  <c:v>140</c:v>
                </c:pt>
                <c:pt idx="15">
                  <c:v>124</c:v>
                </c:pt>
                <c:pt idx="16">
                  <c:v>113</c:v>
                </c:pt>
                <c:pt idx="17">
                  <c:v>123</c:v>
                </c:pt>
                <c:pt idx="18">
                  <c:v>120</c:v>
                </c:pt>
                <c:pt idx="19">
                  <c:v>135</c:v>
                </c:pt>
                <c:pt idx="20">
                  <c:v>132</c:v>
                </c:pt>
                <c:pt idx="21">
                  <c:v>145</c:v>
                </c:pt>
                <c:pt idx="22">
                  <c:v>158</c:v>
                </c:pt>
                <c:pt idx="23">
                  <c:v>151</c:v>
                </c:pt>
                <c:pt idx="24">
                  <c:v>151</c:v>
                </c:pt>
                <c:pt idx="25">
                  <c:v>170</c:v>
                </c:pt>
                <c:pt idx="26">
                  <c:v>151</c:v>
                </c:pt>
                <c:pt idx="27">
                  <c:v>176</c:v>
                </c:pt>
                <c:pt idx="28">
                  <c:v>216</c:v>
                </c:pt>
                <c:pt idx="29">
                  <c:v>257</c:v>
                </c:pt>
                <c:pt idx="30">
                  <c:v>207</c:v>
                </c:pt>
                <c:pt idx="31">
                  <c:v>215</c:v>
                </c:pt>
                <c:pt idx="32">
                  <c:v>191</c:v>
                </c:pt>
                <c:pt idx="33">
                  <c:v>166</c:v>
                </c:pt>
                <c:pt idx="34">
                  <c:v>193</c:v>
                </c:pt>
                <c:pt idx="35">
                  <c:v>203</c:v>
                </c:pt>
                <c:pt idx="36">
                  <c:v>223</c:v>
                </c:pt>
                <c:pt idx="37">
                  <c:v>236</c:v>
                </c:pt>
                <c:pt idx="38">
                  <c:v>222</c:v>
                </c:pt>
                <c:pt idx="39">
                  <c:v>267</c:v>
                </c:pt>
                <c:pt idx="40">
                  <c:v>266</c:v>
                </c:pt>
                <c:pt idx="41">
                  <c:v>290</c:v>
                </c:pt>
                <c:pt idx="42">
                  <c:v>286</c:v>
                </c:pt>
                <c:pt idx="43">
                  <c:v>242</c:v>
                </c:pt>
                <c:pt idx="44">
                  <c:v>197</c:v>
                </c:pt>
                <c:pt idx="45">
                  <c:v>198</c:v>
                </c:pt>
                <c:pt idx="46">
                  <c:v>169</c:v>
                </c:pt>
                <c:pt idx="47">
                  <c:v>180</c:v>
                </c:pt>
                <c:pt idx="48">
                  <c:v>158</c:v>
                </c:pt>
                <c:pt idx="49">
                  <c:v>158</c:v>
                </c:pt>
                <c:pt idx="50">
                  <c:v>139</c:v>
                </c:pt>
                <c:pt idx="51">
                  <c:v>197</c:v>
                </c:pt>
                <c:pt idx="52">
                  <c:v>222</c:v>
                </c:pt>
                <c:pt idx="53">
                  <c:v>280</c:v>
                </c:pt>
              </c:numCache>
            </c:numRef>
          </c:yVal>
          <c:smooth val="0"/>
        </c:ser>
        <c:ser>
          <c:idx val="3"/>
          <c:order val="2"/>
          <c:tx>
            <c:v>GNIP Tritium</c:v>
          </c:tx>
          <c:spPr>
            <a:ln>
              <a:solidFill>
                <a:srgbClr val="FFFF00"/>
              </a:solidFill>
            </a:ln>
          </c:spPr>
          <c:marker>
            <c:symbol val="diamond"/>
            <c:size val="7"/>
            <c:spPr>
              <a:solidFill>
                <a:srgbClr val="FFFF00"/>
              </a:solidFill>
              <a:ln>
                <a:solidFill>
                  <a:schemeClr val="bg1"/>
                </a:solidFill>
              </a:ln>
            </c:spPr>
          </c:marker>
          <c:xVal>
            <c:numRef>
              <c:f>Sheet1!$A$2:$A$55</c:f>
              <c:numCache>
                <c:formatCode>General</c:formatCode>
                <c:ptCount val="54"/>
                <c:pt idx="0">
                  <c:v>1961</c:v>
                </c:pt>
                <c:pt idx="1">
                  <c:v>1962</c:v>
                </c:pt>
                <c:pt idx="2">
                  <c:v>1963</c:v>
                </c:pt>
                <c:pt idx="3">
                  <c:v>1964</c:v>
                </c:pt>
                <c:pt idx="4">
                  <c:v>1965</c:v>
                </c:pt>
                <c:pt idx="5">
                  <c:v>1966</c:v>
                </c:pt>
                <c:pt idx="6">
                  <c:v>1967</c:v>
                </c:pt>
                <c:pt idx="7">
                  <c:v>1968</c:v>
                </c:pt>
                <c:pt idx="8">
                  <c:v>1969</c:v>
                </c:pt>
                <c:pt idx="9">
                  <c:v>1970</c:v>
                </c:pt>
                <c:pt idx="10">
                  <c:v>1971</c:v>
                </c:pt>
                <c:pt idx="11">
                  <c:v>1972</c:v>
                </c:pt>
                <c:pt idx="12">
                  <c:v>1973</c:v>
                </c:pt>
                <c:pt idx="13">
                  <c:v>1974</c:v>
                </c:pt>
                <c:pt idx="14">
                  <c:v>1975</c:v>
                </c:pt>
                <c:pt idx="15">
                  <c:v>1976</c:v>
                </c:pt>
                <c:pt idx="16">
                  <c:v>1977</c:v>
                </c:pt>
                <c:pt idx="17">
                  <c:v>1978</c:v>
                </c:pt>
                <c:pt idx="18">
                  <c:v>1979</c:v>
                </c:pt>
                <c:pt idx="19">
                  <c:v>1980</c:v>
                </c:pt>
                <c:pt idx="20">
                  <c:v>1981</c:v>
                </c:pt>
                <c:pt idx="21">
                  <c:v>1982</c:v>
                </c:pt>
                <c:pt idx="22">
                  <c:v>1983</c:v>
                </c:pt>
                <c:pt idx="23">
                  <c:v>1984</c:v>
                </c:pt>
                <c:pt idx="24">
                  <c:v>1985</c:v>
                </c:pt>
                <c:pt idx="25">
                  <c:v>1986</c:v>
                </c:pt>
                <c:pt idx="26">
                  <c:v>1987</c:v>
                </c:pt>
                <c:pt idx="27">
                  <c:v>1988</c:v>
                </c:pt>
                <c:pt idx="28">
                  <c:v>1989</c:v>
                </c:pt>
                <c:pt idx="29">
                  <c:v>1990</c:v>
                </c:pt>
                <c:pt idx="30">
                  <c:v>1991</c:v>
                </c:pt>
                <c:pt idx="31">
                  <c:v>1992</c:v>
                </c:pt>
                <c:pt idx="32">
                  <c:v>1993</c:v>
                </c:pt>
                <c:pt idx="33">
                  <c:v>1994</c:v>
                </c:pt>
                <c:pt idx="34">
                  <c:v>1995</c:v>
                </c:pt>
                <c:pt idx="35">
                  <c:v>1996</c:v>
                </c:pt>
                <c:pt idx="36">
                  <c:v>1997</c:v>
                </c:pt>
                <c:pt idx="37">
                  <c:v>1998</c:v>
                </c:pt>
                <c:pt idx="38">
                  <c:v>1999</c:v>
                </c:pt>
                <c:pt idx="39">
                  <c:v>2000</c:v>
                </c:pt>
                <c:pt idx="40">
                  <c:v>2001</c:v>
                </c:pt>
                <c:pt idx="41">
                  <c:v>2002</c:v>
                </c:pt>
                <c:pt idx="42">
                  <c:v>2003</c:v>
                </c:pt>
                <c:pt idx="43">
                  <c:v>2004</c:v>
                </c:pt>
                <c:pt idx="44">
                  <c:v>2005</c:v>
                </c:pt>
                <c:pt idx="45">
                  <c:v>2006</c:v>
                </c:pt>
                <c:pt idx="46">
                  <c:v>2007</c:v>
                </c:pt>
                <c:pt idx="47">
                  <c:v>2008</c:v>
                </c:pt>
                <c:pt idx="48">
                  <c:v>2009</c:v>
                </c:pt>
                <c:pt idx="49">
                  <c:v>2010</c:v>
                </c:pt>
                <c:pt idx="50">
                  <c:v>2011</c:v>
                </c:pt>
                <c:pt idx="51">
                  <c:v>2012</c:v>
                </c:pt>
                <c:pt idx="52">
                  <c:v>2013</c:v>
                </c:pt>
                <c:pt idx="53">
                  <c:v>2014</c:v>
                </c:pt>
              </c:numCache>
            </c:numRef>
          </c:xVal>
          <c:yVal>
            <c:numRef>
              <c:f>Sheet1!$I$2:$I$55</c:f>
              <c:numCache>
                <c:formatCode>General</c:formatCode>
                <c:ptCount val="54"/>
                <c:pt idx="0">
                  <c:v>81</c:v>
                </c:pt>
                <c:pt idx="1">
                  <c:v>119</c:v>
                </c:pt>
                <c:pt idx="2">
                  <c:v>140</c:v>
                </c:pt>
                <c:pt idx="3">
                  <c:v>150</c:v>
                </c:pt>
                <c:pt idx="4">
                  <c:v>194</c:v>
                </c:pt>
                <c:pt idx="5">
                  <c:v>202</c:v>
                </c:pt>
                <c:pt idx="6">
                  <c:v>178</c:v>
                </c:pt>
                <c:pt idx="7">
                  <c:v>178</c:v>
                </c:pt>
                <c:pt idx="8">
                  <c:v>171</c:v>
                </c:pt>
                <c:pt idx="9">
                  <c:v>172</c:v>
                </c:pt>
                <c:pt idx="10">
                  <c:v>166</c:v>
                </c:pt>
                <c:pt idx="11">
                  <c:v>163</c:v>
                </c:pt>
                <c:pt idx="12">
                  <c:v>166</c:v>
                </c:pt>
                <c:pt idx="13">
                  <c:v>160</c:v>
                </c:pt>
                <c:pt idx="14">
                  <c:v>162</c:v>
                </c:pt>
                <c:pt idx="15">
                  <c:v>151</c:v>
                </c:pt>
                <c:pt idx="16">
                  <c:v>135</c:v>
                </c:pt>
                <c:pt idx="17">
                  <c:v>150</c:v>
                </c:pt>
                <c:pt idx="18">
                  <c:v>150</c:v>
                </c:pt>
                <c:pt idx="19">
                  <c:v>162</c:v>
                </c:pt>
                <c:pt idx="20">
                  <c:v>176</c:v>
                </c:pt>
                <c:pt idx="21">
                  <c:v>177</c:v>
                </c:pt>
                <c:pt idx="22">
                  <c:v>155</c:v>
                </c:pt>
                <c:pt idx="23">
                  <c:v>154</c:v>
                </c:pt>
                <c:pt idx="24">
                  <c:v>148</c:v>
                </c:pt>
                <c:pt idx="25">
                  <c:v>165</c:v>
                </c:pt>
                <c:pt idx="26">
                  <c:v>161</c:v>
                </c:pt>
                <c:pt idx="27">
                  <c:v>175</c:v>
                </c:pt>
                <c:pt idx="28">
                  <c:v>185</c:v>
                </c:pt>
                <c:pt idx="29">
                  <c:v>202</c:v>
                </c:pt>
                <c:pt idx="30">
                  <c:v>175</c:v>
                </c:pt>
                <c:pt idx="31">
                  <c:v>176</c:v>
                </c:pt>
                <c:pt idx="32">
                  <c:v>152</c:v>
                </c:pt>
                <c:pt idx="33">
                  <c:v>119</c:v>
                </c:pt>
                <c:pt idx="34">
                  <c:v>138</c:v>
                </c:pt>
                <c:pt idx="35">
                  <c:v>106</c:v>
                </c:pt>
                <c:pt idx="36">
                  <c:v>128</c:v>
                </c:pt>
                <c:pt idx="37">
                  <c:v>117</c:v>
                </c:pt>
                <c:pt idx="38">
                  <c:v>114</c:v>
                </c:pt>
                <c:pt idx="39">
                  <c:v>146</c:v>
                </c:pt>
                <c:pt idx="40">
                  <c:v>125</c:v>
                </c:pt>
                <c:pt idx="41">
                  <c:v>117</c:v>
                </c:pt>
                <c:pt idx="42">
                  <c:v>101</c:v>
                </c:pt>
                <c:pt idx="43">
                  <c:v>110</c:v>
                </c:pt>
                <c:pt idx="44">
                  <c:v>100</c:v>
                </c:pt>
                <c:pt idx="45">
                  <c:v>121</c:v>
                </c:pt>
                <c:pt idx="46">
                  <c:v>112</c:v>
                </c:pt>
                <c:pt idx="47">
                  <c:v>101</c:v>
                </c:pt>
                <c:pt idx="48">
                  <c:v>98</c:v>
                </c:pt>
                <c:pt idx="49">
                  <c:v>83</c:v>
                </c:pt>
                <c:pt idx="50">
                  <c:v>61</c:v>
                </c:pt>
                <c:pt idx="51">
                  <c:v>103</c:v>
                </c:pt>
                <c:pt idx="52">
                  <c:v>105</c:v>
                </c:pt>
                <c:pt idx="53">
                  <c:v>107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497024"/>
        <c:axId val="96080256"/>
      </c:scatterChart>
      <c:valAx>
        <c:axId val="94497024"/>
        <c:scaling>
          <c:orientation val="minMax"/>
          <c:max val="2015"/>
          <c:min val="1960"/>
        </c:scaling>
        <c:delete val="0"/>
        <c:axPos val="b"/>
        <c:numFmt formatCode="General" sourceLinked="1"/>
        <c:majorTickMark val="out"/>
        <c:minorTickMark val="none"/>
        <c:tickLblPos val="nextTo"/>
        <c:crossAx val="96080256"/>
        <c:crosses val="autoZero"/>
        <c:crossBetween val="midCat"/>
        <c:majorUnit val="5"/>
      </c:valAx>
      <c:valAx>
        <c:axId val="96080256"/>
        <c:scaling>
          <c:orientation val="minMax"/>
          <c:max val="300"/>
          <c:min val="5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94497024"/>
        <c:crosses val="autoZero"/>
        <c:crossBetween val="midCat"/>
      </c:valAx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1"/>
          <c:order val="0"/>
          <c:spPr>
            <a:solidFill>
              <a:schemeClr val="accent1">
                <a:lumMod val="50000"/>
              </a:schemeClr>
            </a:solidFill>
          </c:spPr>
          <c:invertIfNegative val="0"/>
          <c:cat>
            <c:numRef>
              <c:f>M1vsM4!$P$11:$P$31</c:f>
              <c:numCache>
                <c:formatCode>0.0</c:formatCode>
                <c:ptCount val="21"/>
                <c:pt idx="0">
                  <c:v>-5</c:v>
                </c:pt>
                <c:pt idx="1">
                  <c:v>-4.5</c:v>
                </c:pt>
                <c:pt idx="2">
                  <c:v>-4</c:v>
                </c:pt>
                <c:pt idx="3">
                  <c:v>-3.5</c:v>
                </c:pt>
                <c:pt idx="4">
                  <c:v>-3</c:v>
                </c:pt>
                <c:pt idx="5">
                  <c:v>-2.5</c:v>
                </c:pt>
                <c:pt idx="6">
                  <c:v>-2</c:v>
                </c:pt>
                <c:pt idx="7">
                  <c:v>-1.5</c:v>
                </c:pt>
                <c:pt idx="8">
                  <c:v>-1</c:v>
                </c:pt>
                <c:pt idx="9">
                  <c:v>-0.5</c:v>
                </c:pt>
                <c:pt idx="10">
                  <c:v>0</c:v>
                </c:pt>
                <c:pt idx="11">
                  <c:v>0.5</c:v>
                </c:pt>
                <c:pt idx="12">
                  <c:v>1</c:v>
                </c:pt>
                <c:pt idx="13">
                  <c:v>1.5</c:v>
                </c:pt>
                <c:pt idx="14">
                  <c:v>2</c:v>
                </c:pt>
                <c:pt idx="15">
                  <c:v>2.5</c:v>
                </c:pt>
                <c:pt idx="16">
                  <c:v>3</c:v>
                </c:pt>
                <c:pt idx="17">
                  <c:v>3.5</c:v>
                </c:pt>
                <c:pt idx="18">
                  <c:v>4</c:v>
                </c:pt>
                <c:pt idx="19">
                  <c:v>4.5</c:v>
                </c:pt>
                <c:pt idx="20">
                  <c:v>5</c:v>
                </c:pt>
              </c:numCache>
            </c:numRef>
          </c:cat>
          <c:val>
            <c:numRef>
              <c:f>M1vsM4!$Q$11:$Q$31</c:f>
              <c:numCache>
                <c:formatCode>General</c:formatCode>
                <c:ptCount val="2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4</c:v>
                </c:pt>
                <c:pt idx="4">
                  <c:v>15</c:v>
                </c:pt>
                <c:pt idx="5">
                  <c:v>16</c:v>
                </c:pt>
                <c:pt idx="6">
                  <c:v>17</c:v>
                </c:pt>
                <c:pt idx="7">
                  <c:v>40</c:v>
                </c:pt>
                <c:pt idx="8">
                  <c:v>73</c:v>
                </c:pt>
                <c:pt idx="9">
                  <c:v>109</c:v>
                </c:pt>
                <c:pt idx="10">
                  <c:v>138</c:v>
                </c:pt>
                <c:pt idx="11">
                  <c:v>133</c:v>
                </c:pt>
                <c:pt idx="12">
                  <c:v>39</c:v>
                </c:pt>
                <c:pt idx="13">
                  <c:v>12</c:v>
                </c:pt>
                <c:pt idx="14">
                  <c:v>7</c:v>
                </c:pt>
                <c:pt idx="15">
                  <c:v>5</c:v>
                </c:pt>
                <c:pt idx="16">
                  <c:v>1</c:v>
                </c:pt>
                <c:pt idx="17">
                  <c:v>5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6131712"/>
        <c:axId val="96137600"/>
      </c:barChart>
      <c:catAx>
        <c:axId val="96131712"/>
        <c:scaling>
          <c:orientation val="minMax"/>
        </c:scaling>
        <c:delete val="0"/>
        <c:axPos val="b"/>
        <c:numFmt formatCode="0.0" sourceLinked="1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96137600"/>
        <c:crosses val="autoZero"/>
        <c:auto val="1"/>
        <c:lblAlgn val="ctr"/>
        <c:lblOffset val="100"/>
        <c:noMultiLvlLbl val="0"/>
      </c:catAx>
      <c:valAx>
        <c:axId val="9613760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96131712"/>
        <c:crosses val="autoZero"/>
        <c:crossBetween val="between"/>
      </c:valAx>
      <c:spPr>
        <a:solidFill>
          <a:srgbClr val="FFFFFF"/>
        </a:solidFill>
      </c:spPr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2"/>
          <c:order val="2"/>
          <c:tx>
            <c:v>Precip</c:v>
          </c:tx>
          <c:spPr>
            <a:solidFill>
              <a:schemeClr val="accent5"/>
            </a:solidFill>
          </c:spPr>
          <c:invertIfNegative val="0"/>
          <c:cat>
            <c:numRef>
              <c:f>'cluster10 final'!$A$2:$A$13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'cluster10 final'!$H$2:$H$13</c:f>
              <c:numCache>
                <c:formatCode>#,#00</c:formatCode>
                <c:ptCount val="12"/>
                <c:pt idx="0">
                  <c:v>86.1</c:v>
                </c:pt>
                <c:pt idx="1">
                  <c:v>76.8</c:v>
                </c:pt>
                <c:pt idx="2">
                  <c:v>57.3</c:v>
                </c:pt>
                <c:pt idx="3">
                  <c:v>46.3</c:v>
                </c:pt>
                <c:pt idx="4">
                  <c:v>29.1</c:v>
                </c:pt>
                <c:pt idx="5">
                  <c:v>9.4</c:v>
                </c:pt>
                <c:pt idx="6">
                  <c:v>0.3</c:v>
                </c:pt>
                <c:pt idx="7">
                  <c:v>4.3</c:v>
                </c:pt>
                <c:pt idx="8">
                  <c:v>10.1</c:v>
                </c:pt>
                <c:pt idx="9">
                  <c:v>47.3</c:v>
                </c:pt>
                <c:pt idx="10">
                  <c:v>96.3</c:v>
                </c:pt>
                <c:pt idx="11">
                  <c:v>112.4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6185728"/>
        <c:axId val="96183808"/>
      </c:barChart>
      <c:lineChart>
        <c:grouping val="standard"/>
        <c:varyColors val="0"/>
        <c:ser>
          <c:idx val="0"/>
          <c:order val="0"/>
          <c:tx>
            <c:v>M1 RMSE</c:v>
          </c:tx>
          <c:spPr>
            <a:ln w="28575">
              <a:solidFill>
                <a:schemeClr val="accent1">
                  <a:lumMod val="90000"/>
                </a:schemeClr>
              </a:solidFill>
            </a:ln>
          </c:spPr>
          <c:marker>
            <c:symbol val="diamond"/>
            <c:size val="5"/>
            <c:spPr>
              <a:solidFill>
                <a:schemeClr val="accent1">
                  <a:lumMod val="50000"/>
                </a:schemeClr>
              </a:solidFill>
              <a:ln>
                <a:solidFill>
                  <a:schemeClr val="tx1"/>
                </a:solidFill>
              </a:ln>
            </c:spPr>
          </c:marker>
          <c:cat>
            <c:numRef>
              <c:f>'cluster10 final'!$A$2:$A$13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'cluster10 final'!$B$2:$B$13</c:f>
              <c:numCache>
                <c:formatCode>General</c:formatCode>
                <c:ptCount val="12"/>
                <c:pt idx="0">
                  <c:v>1.31633591952044</c:v>
                </c:pt>
                <c:pt idx="1">
                  <c:v>1.3398381409087301</c:v>
                </c:pt>
                <c:pt idx="2">
                  <c:v>1.2298313386284601</c:v>
                </c:pt>
                <c:pt idx="3">
                  <c:v>1.19730035132973</c:v>
                </c:pt>
                <c:pt idx="4">
                  <c:v>0.96815866559774399</c:v>
                </c:pt>
                <c:pt idx="5">
                  <c:v>1.1522672568547601</c:v>
                </c:pt>
                <c:pt idx="6">
                  <c:v>1.62842560293885</c:v>
                </c:pt>
                <c:pt idx="7">
                  <c:v>1.3703204987465101</c:v>
                </c:pt>
                <c:pt idx="8">
                  <c:v>1.21002778941336</c:v>
                </c:pt>
                <c:pt idx="9">
                  <c:v>1.0175378364993499</c:v>
                </c:pt>
                <c:pt idx="10">
                  <c:v>1.2004990405151801</c:v>
                </c:pt>
                <c:pt idx="11">
                  <c:v>1.3548874396403301</c:v>
                </c:pt>
              </c:numCache>
            </c:numRef>
          </c:val>
          <c:smooth val="0"/>
        </c:ser>
        <c:ser>
          <c:idx val="6"/>
          <c:order val="1"/>
          <c:tx>
            <c:v>M3 RMSE</c:v>
          </c:tx>
          <c:spPr>
            <a:ln>
              <a:solidFill>
                <a:schemeClr val="accent4">
                  <a:lumMod val="75000"/>
                </a:schemeClr>
              </a:solidFill>
            </a:ln>
          </c:spPr>
          <c:marker>
            <c:symbol val="circle"/>
            <c:size val="5"/>
            <c:spPr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</a:ln>
            </c:spPr>
          </c:marker>
          <c:cat>
            <c:numRef>
              <c:f>'cluster10 final'!$A$2:$A$13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'cluster10 final'!$C$2:$C$13</c:f>
              <c:numCache>
                <c:formatCode>General</c:formatCode>
                <c:ptCount val="12"/>
                <c:pt idx="0">
                  <c:v>1.89879474769895</c:v>
                </c:pt>
                <c:pt idx="1">
                  <c:v>1.77350613893771</c:v>
                </c:pt>
                <c:pt idx="2">
                  <c:v>2.6052102331979001</c:v>
                </c:pt>
                <c:pt idx="3">
                  <c:v>2.4720136263149102</c:v>
                </c:pt>
                <c:pt idx="4">
                  <c:v>1.83440486227086</c:v>
                </c:pt>
                <c:pt idx="5">
                  <c:v>1.9849965851412199</c:v>
                </c:pt>
                <c:pt idx="6">
                  <c:v>2.6703310371925801</c:v>
                </c:pt>
                <c:pt idx="7">
                  <c:v>2.0419431238752002</c:v>
                </c:pt>
                <c:pt idx="8">
                  <c:v>1.86196310571632</c:v>
                </c:pt>
                <c:pt idx="9">
                  <c:v>1.26672212796925</c:v>
                </c:pt>
                <c:pt idx="10">
                  <c:v>1.5222101291761101</c:v>
                </c:pt>
                <c:pt idx="11">
                  <c:v>1.8216419755202899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6179328"/>
        <c:axId val="96181632"/>
      </c:lineChart>
      <c:catAx>
        <c:axId val="961793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GB" dirty="0" smtClean="0"/>
                  <a:t>Month</a:t>
                </a:r>
                <a:endParaRPr lang="en-GB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00" b="1"/>
            </a:pPr>
            <a:endParaRPr lang="en-US"/>
          </a:p>
        </c:txPr>
        <c:crossAx val="96181632"/>
        <c:crosses val="autoZero"/>
        <c:auto val="1"/>
        <c:lblAlgn val="ctr"/>
        <c:lblOffset val="100"/>
        <c:noMultiLvlLbl val="1"/>
      </c:catAx>
      <c:valAx>
        <c:axId val="9618163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GB" dirty="0" smtClean="0"/>
                  <a:t>RMSE</a:t>
                </a:r>
                <a:endParaRPr lang="en-GB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00" b="1"/>
            </a:pPr>
            <a:endParaRPr lang="en-US"/>
          </a:p>
        </c:txPr>
        <c:crossAx val="96179328"/>
        <c:crosses val="autoZero"/>
        <c:crossBetween val="between"/>
      </c:valAx>
      <c:valAx>
        <c:axId val="96183808"/>
        <c:scaling>
          <c:orientation val="minMax"/>
          <c:max val="140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GB" dirty="0" smtClean="0"/>
                  <a:t>Precipitation (mm)</a:t>
                </a:r>
                <a:endParaRPr lang="en-GB" dirty="0"/>
              </a:p>
            </c:rich>
          </c:tx>
          <c:layout/>
          <c:overlay val="0"/>
        </c:title>
        <c:numFmt formatCode="#,#00" sourceLinked="1"/>
        <c:majorTickMark val="out"/>
        <c:minorTickMark val="none"/>
        <c:tickLblPos val="nextTo"/>
        <c:txPr>
          <a:bodyPr/>
          <a:lstStyle/>
          <a:p>
            <a:pPr>
              <a:defRPr sz="1000" b="1"/>
            </a:pPr>
            <a:endParaRPr lang="en-US"/>
          </a:p>
        </c:txPr>
        <c:crossAx val="96185728"/>
        <c:crosses val="max"/>
        <c:crossBetween val="between"/>
      </c:valAx>
      <c:catAx>
        <c:axId val="9618572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96183808"/>
        <c:crosses val="autoZero"/>
        <c:auto val="1"/>
        <c:lblAlgn val="ctr"/>
        <c:lblOffset val="100"/>
        <c:noMultiLvlLbl val="0"/>
      </c:catAx>
      <c:spPr>
        <a:solidFill>
          <a:srgbClr val="FFFFFF"/>
        </a:solidFill>
      </c:spPr>
    </c:plotArea>
    <c:plotVisOnly val="0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6"/>
          <c:order val="0"/>
          <c:tx>
            <c:v>M1 (empirical)</c:v>
          </c:tx>
          <c:spPr>
            <a:ln w="12700">
              <a:noFill/>
              <a:prstDash val="sysDash"/>
            </a:ln>
          </c:spPr>
          <c:marker>
            <c:symbol val="circle"/>
            <c:size val="3"/>
            <c:spPr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</a:ln>
            </c:spPr>
          </c:marker>
          <c:xVal>
            <c:numRef>
              <c:f>data!$N$2:$N$101</c:f>
              <c:numCache>
                <c:formatCode>0.00</c:formatCode>
                <c:ptCount val="100"/>
                <c:pt idx="0">
                  <c:v>0.74502971150679598</c:v>
                </c:pt>
                <c:pt idx="1">
                  <c:v>2.2581216819501102</c:v>
                </c:pt>
                <c:pt idx="2">
                  <c:v>3.7341811914026701</c:v>
                </c:pt>
                <c:pt idx="3">
                  <c:v>5.2433214287075796</c:v>
                </c:pt>
                <c:pt idx="4">
                  <c:v>6.7663901187171396</c:v>
                </c:pt>
                <c:pt idx="5">
                  <c:v>8.2427603786668993</c:v>
                </c:pt>
                <c:pt idx="6">
                  <c:v>9.7504544241855307</c:v>
                </c:pt>
                <c:pt idx="7">
                  <c:v>11.2070853380164</c:v>
                </c:pt>
                <c:pt idx="8">
                  <c:v>12.7521653759777</c:v>
                </c:pt>
                <c:pt idx="9">
                  <c:v>14.2360525435369</c:v>
                </c:pt>
                <c:pt idx="10">
                  <c:v>15.749541921151399</c:v>
                </c:pt>
                <c:pt idx="11">
                  <c:v>17.232777821447801</c:v>
                </c:pt>
                <c:pt idx="12">
                  <c:v>18.7443634631022</c:v>
                </c:pt>
                <c:pt idx="13">
                  <c:v>20.257805710073399</c:v>
                </c:pt>
                <c:pt idx="14">
                  <c:v>21.7533167863171</c:v>
                </c:pt>
                <c:pt idx="15">
                  <c:v>23.259100984075999</c:v>
                </c:pt>
                <c:pt idx="16">
                  <c:v>24.741765836834201</c:v>
                </c:pt>
                <c:pt idx="17">
                  <c:v>26.245131629700001</c:v>
                </c:pt>
                <c:pt idx="18">
                  <c:v>27.766807884705901</c:v>
                </c:pt>
                <c:pt idx="19">
                  <c:v>29.216431793200002</c:v>
                </c:pt>
                <c:pt idx="20">
                  <c:v>30.753835701214101</c:v>
                </c:pt>
                <c:pt idx="21">
                  <c:v>32.227076776529202</c:v>
                </c:pt>
                <c:pt idx="22">
                  <c:v>33.745922083449798</c:v>
                </c:pt>
                <c:pt idx="23">
                  <c:v>35.220324667745203</c:v>
                </c:pt>
                <c:pt idx="24">
                  <c:v>36.751610025508199</c:v>
                </c:pt>
                <c:pt idx="25">
                  <c:v>38.237326553956301</c:v>
                </c:pt>
                <c:pt idx="26">
                  <c:v>39.751047638443801</c:v>
                </c:pt>
                <c:pt idx="27">
                  <c:v>41.254571820548797</c:v>
                </c:pt>
                <c:pt idx="28">
                  <c:v>42.770865562098997</c:v>
                </c:pt>
                <c:pt idx="29">
                  <c:v>44.263973612202903</c:v>
                </c:pt>
                <c:pt idx="30">
                  <c:v>45.714634277943098</c:v>
                </c:pt>
                <c:pt idx="31">
                  <c:v>47.278581369858998</c:v>
                </c:pt>
                <c:pt idx="32">
                  <c:v>48.752990208302201</c:v>
                </c:pt>
                <c:pt idx="33">
                  <c:v>50.251296697597802</c:v>
                </c:pt>
                <c:pt idx="34">
                  <c:v>51.749306575387102</c:v>
                </c:pt>
                <c:pt idx="35">
                  <c:v>53.199836747682497</c:v>
                </c:pt>
                <c:pt idx="36">
                  <c:v>54.744746737184201</c:v>
                </c:pt>
                <c:pt idx="37">
                  <c:v>56.2612906541802</c:v>
                </c:pt>
                <c:pt idx="38">
                  <c:v>57.705892390478702</c:v>
                </c:pt>
                <c:pt idx="39">
                  <c:v>59.223429449491903</c:v>
                </c:pt>
                <c:pt idx="40">
                  <c:v>60.738180083056598</c:v>
                </c:pt>
                <c:pt idx="41">
                  <c:v>62.265418246787704</c:v>
                </c:pt>
                <c:pt idx="42">
                  <c:v>63.795429964622599</c:v>
                </c:pt>
                <c:pt idx="43">
                  <c:v>65.254829244853099</c:v>
                </c:pt>
                <c:pt idx="44">
                  <c:v>66.779080327074197</c:v>
                </c:pt>
                <c:pt idx="45">
                  <c:v>68.239993680121302</c:v>
                </c:pt>
                <c:pt idx="46">
                  <c:v>69.740423130711605</c:v>
                </c:pt>
                <c:pt idx="47">
                  <c:v>71.253307578029705</c:v>
                </c:pt>
                <c:pt idx="48">
                  <c:v>72.756395964020001</c:v>
                </c:pt>
                <c:pt idx="49">
                  <c:v>74.246589919293697</c:v>
                </c:pt>
                <c:pt idx="50">
                  <c:v>75.765356924464996</c:v>
                </c:pt>
                <c:pt idx="51">
                  <c:v>77.254288412041106</c:v>
                </c:pt>
                <c:pt idx="52">
                  <c:v>78.754255092102497</c:v>
                </c:pt>
                <c:pt idx="53">
                  <c:v>80.258625701683798</c:v>
                </c:pt>
                <c:pt idx="54">
                  <c:v>81.775140322392403</c:v>
                </c:pt>
                <c:pt idx="55">
                  <c:v>83.246812966599506</c:v>
                </c:pt>
                <c:pt idx="56">
                  <c:v>84.756209714094297</c:v>
                </c:pt>
                <c:pt idx="57">
                  <c:v>86.280168882209793</c:v>
                </c:pt>
                <c:pt idx="58">
                  <c:v>87.7147216624724</c:v>
                </c:pt>
                <c:pt idx="59">
                  <c:v>89.256838711549193</c:v>
                </c:pt>
                <c:pt idx="60">
                  <c:v>90.744709864999905</c:v>
                </c:pt>
                <c:pt idx="61">
                  <c:v>92.244483266838103</c:v>
                </c:pt>
                <c:pt idx="62">
                  <c:v>93.729133026531798</c:v>
                </c:pt>
                <c:pt idx="63">
                  <c:v>95.259654113373799</c:v>
                </c:pt>
                <c:pt idx="64">
                  <c:v>96.766797888716397</c:v>
                </c:pt>
                <c:pt idx="65">
                  <c:v>98.273998704048594</c:v>
                </c:pt>
                <c:pt idx="66">
                  <c:v>99.762981987582805</c:v>
                </c:pt>
                <c:pt idx="67">
                  <c:v>101.263241635258</c:v>
                </c:pt>
                <c:pt idx="68">
                  <c:v>102.71759323322</c:v>
                </c:pt>
                <c:pt idx="69">
                  <c:v>104.258187422407</c:v>
                </c:pt>
                <c:pt idx="70">
                  <c:v>105.75869795480099</c:v>
                </c:pt>
                <c:pt idx="71">
                  <c:v>107.241605193163</c:v>
                </c:pt>
                <c:pt idx="72">
                  <c:v>108.68779724837</c:v>
                </c:pt>
                <c:pt idx="73">
                  <c:v>110.267922606615</c:v>
                </c:pt>
                <c:pt idx="74">
                  <c:v>111.718509543755</c:v>
                </c:pt>
                <c:pt idx="75">
                  <c:v>113.240168419131</c:v>
                </c:pt>
                <c:pt idx="76">
                  <c:v>114.796891023418</c:v>
                </c:pt>
                <c:pt idx="77">
                  <c:v>116.23926478448099</c:v>
                </c:pt>
                <c:pt idx="78">
                  <c:v>117.76819404978001</c:v>
                </c:pt>
                <c:pt idx="79">
                  <c:v>119.26212527211599</c:v>
                </c:pt>
                <c:pt idx="80">
                  <c:v>120.76085002706201</c:v>
                </c:pt>
                <c:pt idx="81">
                  <c:v>122.239742155218</c:v>
                </c:pt>
                <c:pt idx="82">
                  <c:v>123.73194417202301</c:v>
                </c:pt>
                <c:pt idx="83">
                  <c:v>125.23991293434899</c:v>
                </c:pt>
                <c:pt idx="84">
                  <c:v>126.756904722862</c:v>
                </c:pt>
                <c:pt idx="85">
                  <c:v>128.28097844204899</c:v>
                </c:pt>
                <c:pt idx="86">
                  <c:v>129.763444600594</c:v>
                </c:pt>
                <c:pt idx="87">
                  <c:v>131.248175100049</c:v>
                </c:pt>
                <c:pt idx="88">
                  <c:v>132.723824564258</c:v>
                </c:pt>
                <c:pt idx="89">
                  <c:v>134.250053622504</c:v>
                </c:pt>
                <c:pt idx="90">
                  <c:v>135.75336162152601</c:v>
                </c:pt>
                <c:pt idx="91">
                  <c:v>137.22909928301999</c:v>
                </c:pt>
                <c:pt idx="92">
                  <c:v>138.744783085715</c:v>
                </c:pt>
                <c:pt idx="93">
                  <c:v>140.24542974020301</c:v>
                </c:pt>
                <c:pt idx="94">
                  <c:v>141.75131818936899</c:v>
                </c:pt>
                <c:pt idx="95">
                  <c:v>143.22945050551201</c:v>
                </c:pt>
                <c:pt idx="96">
                  <c:v>144.74892650507101</c:v>
                </c:pt>
                <c:pt idx="97">
                  <c:v>146.244582260577</c:v>
                </c:pt>
                <c:pt idx="98">
                  <c:v>147.76783449038601</c:v>
                </c:pt>
                <c:pt idx="99">
                  <c:v>149.26361526317501</c:v>
                </c:pt>
              </c:numCache>
            </c:numRef>
          </c:xVal>
          <c:yVal>
            <c:numRef>
              <c:f>data!$O$2:$O$101</c:f>
              <c:numCache>
                <c:formatCode>0.00</c:formatCode>
                <c:ptCount val="100"/>
                <c:pt idx="0">
                  <c:v>0.81317370160784996</c:v>
                </c:pt>
                <c:pt idx="1">
                  <c:v>0.82695013713425403</c:v>
                </c:pt>
                <c:pt idx="2">
                  <c:v>1.2467215061208901</c:v>
                </c:pt>
                <c:pt idx="3">
                  <c:v>1.6199914011085901</c:v>
                </c:pt>
                <c:pt idx="4">
                  <c:v>1.63494775548504</c:v>
                </c:pt>
                <c:pt idx="5">
                  <c:v>1.7510822881035799</c:v>
                </c:pt>
                <c:pt idx="6">
                  <c:v>1.9738353269987099</c:v>
                </c:pt>
                <c:pt idx="7">
                  <c:v>1.9636964119281901</c:v>
                </c:pt>
                <c:pt idx="8">
                  <c:v>2.0614390064752501</c:v>
                </c:pt>
                <c:pt idx="9">
                  <c:v>2.0756011089549502</c:v>
                </c:pt>
                <c:pt idx="10">
                  <c:v>2.6974498089653798</c:v>
                </c:pt>
                <c:pt idx="11">
                  <c:v>2.77826705405931</c:v>
                </c:pt>
                <c:pt idx="12">
                  <c:v>2.47821986998522</c:v>
                </c:pt>
                <c:pt idx="13">
                  <c:v>2.10304187699598</c:v>
                </c:pt>
                <c:pt idx="14">
                  <c:v>2.2898548530127001</c:v>
                </c:pt>
                <c:pt idx="15">
                  <c:v>2.99015615912124</c:v>
                </c:pt>
                <c:pt idx="16">
                  <c:v>2.2893713539839702</c:v>
                </c:pt>
                <c:pt idx="17">
                  <c:v>2.4235506209711999</c:v>
                </c:pt>
                <c:pt idx="18">
                  <c:v>2.5448918753948302</c:v>
                </c:pt>
                <c:pt idx="19">
                  <c:v>3.02768643677557</c:v>
                </c:pt>
                <c:pt idx="20">
                  <c:v>4.5719173718421802</c:v>
                </c:pt>
                <c:pt idx="21">
                  <c:v>3.6572057729095802</c:v>
                </c:pt>
                <c:pt idx="22">
                  <c:v>3.62399550177564</c:v>
                </c:pt>
                <c:pt idx="23">
                  <c:v>3.89916672876174</c:v>
                </c:pt>
                <c:pt idx="24">
                  <c:v>4.50691567396753</c:v>
                </c:pt>
                <c:pt idx="25">
                  <c:v>3.6591013904867</c:v>
                </c:pt>
                <c:pt idx="26">
                  <c:v>3.5691525818341998</c:v>
                </c:pt>
                <c:pt idx="27">
                  <c:v>4.9353515759420397</c:v>
                </c:pt>
                <c:pt idx="28">
                  <c:v>3.6590863658367399</c:v>
                </c:pt>
                <c:pt idx="29">
                  <c:v>3.4366812397318598</c:v>
                </c:pt>
                <c:pt idx="30">
                  <c:v>4.80804997186371</c:v>
                </c:pt>
                <c:pt idx="31">
                  <c:v>5.4059219555996103</c:v>
                </c:pt>
                <c:pt idx="32">
                  <c:v>5.18868372422404</c:v>
                </c:pt>
                <c:pt idx="33">
                  <c:v>6.1938797603839504</c:v>
                </c:pt>
                <c:pt idx="34">
                  <c:v>6.2076658829918596</c:v>
                </c:pt>
                <c:pt idx="35">
                  <c:v>4.7686421301605302</c:v>
                </c:pt>
                <c:pt idx="36">
                  <c:v>5.2703041679867004</c:v>
                </c:pt>
                <c:pt idx="37">
                  <c:v>5.3044610689756597</c:v>
                </c:pt>
                <c:pt idx="38">
                  <c:v>5.0548942761011002</c:v>
                </c:pt>
                <c:pt idx="39">
                  <c:v>5.1210359626525701</c:v>
                </c:pt>
                <c:pt idx="40">
                  <c:v>5.2686889558674697</c:v>
                </c:pt>
                <c:pt idx="41">
                  <c:v>4.9948427612824098</c:v>
                </c:pt>
                <c:pt idx="42">
                  <c:v>4.65684538392156</c:v>
                </c:pt>
                <c:pt idx="43">
                  <c:v>5.1354747504667904</c:v>
                </c:pt>
                <c:pt idx="44">
                  <c:v>4.6832739640380296</c:v>
                </c:pt>
                <c:pt idx="45">
                  <c:v>4.6467677701328203</c:v>
                </c:pt>
                <c:pt idx="46">
                  <c:v>5.6648380005352799</c:v>
                </c:pt>
                <c:pt idx="47">
                  <c:v>5.0582028253990501</c:v>
                </c:pt>
                <c:pt idx="48">
                  <c:v>4.7475050707494804</c:v>
                </c:pt>
                <c:pt idx="49">
                  <c:v>5.04948837873635</c:v>
                </c:pt>
                <c:pt idx="50">
                  <c:v>4.63147967879706</c:v>
                </c:pt>
                <c:pt idx="51">
                  <c:v>4.9085429807749197</c:v>
                </c:pt>
                <c:pt idx="52">
                  <c:v>4.5597693993710502</c:v>
                </c:pt>
                <c:pt idx="53">
                  <c:v>4.5305582727015201</c:v>
                </c:pt>
                <c:pt idx="54">
                  <c:v>5.2516151621467904</c:v>
                </c:pt>
                <c:pt idx="55">
                  <c:v>5.6265419997506001</c:v>
                </c:pt>
                <c:pt idx="56">
                  <c:v>6.3360763732699796</c:v>
                </c:pt>
                <c:pt idx="57">
                  <c:v>6.1656909636034198</c:v>
                </c:pt>
                <c:pt idx="58">
                  <c:v>5.9664936373246897</c:v>
                </c:pt>
                <c:pt idx="59">
                  <c:v>5.4787560682741603</c:v>
                </c:pt>
                <c:pt idx="60">
                  <c:v>4.7079325575339697</c:v>
                </c:pt>
                <c:pt idx="61">
                  <c:v>5.0950561022546301</c:v>
                </c:pt>
                <c:pt idx="62">
                  <c:v>4.4392858997396498</c:v>
                </c:pt>
                <c:pt idx="63">
                  <c:v>5.3862598873257399</c:v>
                </c:pt>
                <c:pt idx="64">
                  <c:v>4.8148790189237696</c:v>
                </c:pt>
                <c:pt idx="65">
                  <c:v>5.2244518527768804</c:v>
                </c:pt>
                <c:pt idx="66">
                  <c:v>5.5553449405926703</c:v>
                </c:pt>
                <c:pt idx="67">
                  <c:v>5.2830428281514497</c:v>
                </c:pt>
                <c:pt idx="68">
                  <c:v>5.6307185699184101</c:v>
                </c:pt>
                <c:pt idx="69">
                  <c:v>5.8803559932674903</c:v>
                </c:pt>
                <c:pt idx="70">
                  <c:v>5.4514581352576403</c:v>
                </c:pt>
                <c:pt idx="71">
                  <c:v>5.4813437176248998</c:v>
                </c:pt>
                <c:pt idx="72">
                  <c:v>5.5280637743919403</c:v>
                </c:pt>
                <c:pt idx="73">
                  <c:v>5.7352908161456</c:v>
                </c:pt>
                <c:pt idx="74">
                  <c:v>5.9894286421208198</c:v>
                </c:pt>
                <c:pt idx="75">
                  <c:v>4.7918745345869498</c:v>
                </c:pt>
                <c:pt idx="76">
                  <c:v>4.6187267005903401</c:v>
                </c:pt>
                <c:pt idx="77">
                  <c:v>6.0256064011751498</c:v>
                </c:pt>
                <c:pt idx="78">
                  <c:v>5.1514271428095197</c:v>
                </c:pt>
                <c:pt idx="79">
                  <c:v>5.4983631170379699</c:v>
                </c:pt>
                <c:pt idx="80">
                  <c:v>5.5777546894730099</c:v>
                </c:pt>
                <c:pt idx="81">
                  <c:v>5.9711039342869503</c:v>
                </c:pt>
                <c:pt idx="82">
                  <c:v>6.6291824404893998</c:v>
                </c:pt>
                <c:pt idx="83">
                  <c:v>8.1814642185886495</c:v>
                </c:pt>
                <c:pt idx="84">
                  <c:v>7.1527160443101696</c:v>
                </c:pt>
                <c:pt idx="85">
                  <c:v>7.9480485629375499</c:v>
                </c:pt>
                <c:pt idx="86">
                  <c:v>7.3207336701719301</c:v>
                </c:pt>
                <c:pt idx="87">
                  <c:v>6.0843433937048097</c:v>
                </c:pt>
                <c:pt idx="88">
                  <c:v>6.1820995486461001</c:v>
                </c:pt>
                <c:pt idx="89">
                  <c:v>6.78874913804282</c:v>
                </c:pt>
                <c:pt idx="90">
                  <c:v>6.0234063135462996</c:v>
                </c:pt>
                <c:pt idx="91">
                  <c:v>8.0631633951595596</c:v>
                </c:pt>
                <c:pt idx="92">
                  <c:v>7.3093883932462296</c:v>
                </c:pt>
                <c:pt idx="93">
                  <c:v>8.6398072932954602</c:v>
                </c:pt>
                <c:pt idx="94">
                  <c:v>8.7693398888138692</c:v>
                </c:pt>
                <c:pt idx="95">
                  <c:v>8.7529967532874906</c:v>
                </c:pt>
                <c:pt idx="96">
                  <c:v>8.9495228247524796</c:v>
                </c:pt>
                <c:pt idx="97">
                  <c:v>11.0215860547133</c:v>
                </c:pt>
                <c:pt idx="98">
                  <c:v>10.7909352247848</c:v>
                </c:pt>
                <c:pt idx="99">
                  <c:v>10.6762902790006</c:v>
                </c:pt>
              </c:numCache>
            </c:numRef>
          </c:yVal>
          <c:smooth val="0"/>
        </c:ser>
        <c:ser>
          <c:idx val="7"/>
          <c:order val="1"/>
          <c:tx>
            <c:v>M1 (modeled)</c:v>
          </c:tx>
          <c:spPr>
            <a:ln w="28575">
              <a:solidFill>
                <a:schemeClr val="accent2"/>
              </a:solidFill>
            </a:ln>
          </c:spPr>
          <c:marker>
            <c:symbol val="none"/>
          </c:marker>
          <c:xVal>
            <c:numRef>
              <c:f>data!$P$2:$P$101</c:f>
              <c:numCache>
                <c:formatCode>0.00</c:formatCode>
                <c:ptCount val="100"/>
                <c:pt idx="0">
                  <c:v>1.4999999999999999E-4</c:v>
                </c:pt>
                <c:pt idx="1">
                  <c:v>1.5153000000000001</c:v>
                </c:pt>
                <c:pt idx="2">
                  <c:v>3.0304500000000001</c:v>
                </c:pt>
                <c:pt idx="3">
                  <c:v>4.5456000000000003</c:v>
                </c:pt>
                <c:pt idx="4">
                  <c:v>6.0607499999999996</c:v>
                </c:pt>
                <c:pt idx="5">
                  <c:v>7.5758999999999999</c:v>
                </c:pt>
                <c:pt idx="6">
                  <c:v>9.0910499999999992</c:v>
                </c:pt>
                <c:pt idx="7">
                  <c:v>10.606199999999999</c:v>
                </c:pt>
                <c:pt idx="8">
                  <c:v>12.12135</c:v>
                </c:pt>
                <c:pt idx="9">
                  <c:v>13.6365</c:v>
                </c:pt>
                <c:pt idx="10">
                  <c:v>15.15165</c:v>
                </c:pt>
                <c:pt idx="11">
                  <c:v>16.666799999999999</c:v>
                </c:pt>
                <c:pt idx="12">
                  <c:v>18.181950000000001</c:v>
                </c:pt>
                <c:pt idx="13">
                  <c:v>19.697099999999999</c:v>
                </c:pt>
                <c:pt idx="14">
                  <c:v>21.212250000000001</c:v>
                </c:pt>
                <c:pt idx="15">
                  <c:v>22.727399999999999</c:v>
                </c:pt>
                <c:pt idx="16">
                  <c:v>24.242550000000001</c:v>
                </c:pt>
                <c:pt idx="17">
                  <c:v>25.7577</c:v>
                </c:pt>
                <c:pt idx="18">
                  <c:v>27.272849999999998</c:v>
                </c:pt>
                <c:pt idx="19">
                  <c:v>28.788</c:v>
                </c:pt>
                <c:pt idx="20">
                  <c:v>30.303149999999999</c:v>
                </c:pt>
                <c:pt idx="21">
                  <c:v>31.818300000000001</c:v>
                </c:pt>
                <c:pt idx="22">
                  <c:v>33.333449999999999</c:v>
                </c:pt>
                <c:pt idx="23">
                  <c:v>34.848599999999998</c:v>
                </c:pt>
                <c:pt idx="24">
                  <c:v>36.363750000000003</c:v>
                </c:pt>
                <c:pt idx="25">
                  <c:v>37.878900000000002</c:v>
                </c:pt>
                <c:pt idx="26">
                  <c:v>39.39405</c:v>
                </c:pt>
                <c:pt idx="27">
                  <c:v>40.909199999999998</c:v>
                </c:pt>
                <c:pt idx="28">
                  <c:v>42.424349999999997</c:v>
                </c:pt>
                <c:pt idx="29">
                  <c:v>43.939500000000002</c:v>
                </c:pt>
                <c:pt idx="30">
                  <c:v>45.454650000000001</c:v>
                </c:pt>
                <c:pt idx="31">
                  <c:v>46.969799999999999</c:v>
                </c:pt>
                <c:pt idx="32">
                  <c:v>48.484949999999998</c:v>
                </c:pt>
                <c:pt idx="33">
                  <c:v>50.000100000000003</c:v>
                </c:pt>
                <c:pt idx="34">
                  <c:v>51.515250000000002</c:v>
                </c:pt>
                <c:pt idx="35">
                  <c:v>53.0304</c:v>
                </c:pt>
                <c:pt idx="36">
                  <c:v>54.545549999999999</c:v>
                </c:pt>
                <c:pt idx="37">
                  <c:v>56.060699999999997</c:v>
                </c:pt>
                <c:pt idx="38">
                  <c:v>57.575850000000003</c:v>
                </c:pt>
                <c:pt idx="39">
                  <c:v>59.091000000000001</c:v>
                </c:pt>
                <c:pt idx="40">
                  <c:v>60.60615</c:v>
                </c:pt>
                <c:pt idx="41">
                  <c:v>62.121299999999998</c:v>
                </c:pt>
                <c:pt idx="42">
                  <c:v>63.636450000000004</c:v>
                </c:pt>
                <c:pt idx="43">
                  <c:v>65.151600000000002</c:v>
                </c:pt>
                <c:pt idx="44">
                  <c:v>66.666749999999993</c:v>
                </c:pt>
                <c:pt idx="45">
                  <c:v>68.181899999999999</c:v>
                </c:pt>
                <c:pt idx="46">
                  <c:v>69.697050000000004</c:v>
                </c:pt>
                <c:pt idx="47">
                  <c:v>71.212199999999996</c:v>
                </c:pt>
                <c:pt idx="48">
                  <c:v>72.727350000000001</c:v>
                </c:pt>
                <c:pt idx="49">
                  <c:v>74.242500000000007</c:v>
                </c:pt>
                <c:pt idx="50">
                  <c:v>75.757649999999998</c:v>
                </c:pt>
                <c:pt idx="51">
                  <c:v>77.272800000000004</c:v>
                </c:pt>
                <c:pt idx="52">
                  <c:v>78.787949999999995</c:v>
                </c:pt>
                <c:pt idx="53">
                  <c:v>80.303100000000001</c:v>
                </c:pt>
                <c:pt idx="54">
                  <c:v>81.818250000000006</c:v>
                </c:pt>
                <c:pt idx="55">
                  <c:v>83.333399999999997</c:v>
                </c:pt>
                <c:pt idx="56">
                  <c:v>84.848550000000003</c:v>
                </c:pt>
                <c:pt idx="57">
                  <c:v>86.363699999999994</c:v>
                </c:pt>
                <c:pt idx="58">
                  <c:v>87.87885</c:v>
                </c:pt>
                <c:pt idx="59">
                  <c:v>89.394000000000005</c:v>
                </c:pt>
                <c:pt idx="60">
                  <c:v>90.909149999999997</c:v>
                </c:pt>
                <c:pt idx="61">
                  <c:v>92.424300000000002</c:v>
                </c:pt>
                <c:pt idx="62">
                  <c:v>93.939449999999994</c:v>
                </c:pt>
                <c:pt idx="63">
                  <c:v>95.454599999999999</c:v>
                </c:pt>
                <c:pt idx="64">
                  <c:v>96.969750000000005</c:v>
                </c:pt>
                <c:pt idx="65">
                  <c:v>98.484899999999996</c:v>
                </c:pt>
                <c:pt idx="66">
                  <c:v>100.00005</c:v>
                </c:pt>
                <c:pt idx="67">
                  <c:v>101.51519999999999</c:v>
                </c:pt>
                <c:pt idx="68">
                  <c:v>103.03035</c:v>
                </c:pt>
                <c:pt idx="69">
                  <c:v>104.5455</c:v>
                </c:pt>
                <c:pt idx="70">
                  <c:v>106.06065</c:v>
                </c:pt>
                <c:pt idx="71">
                  <c:v>107.5758</c:v>
                </c:pt>
                <c:pt idx="72">
                  <c:v>109.09095000000001</c:v>
                </c:pt>
                <c:pt idx="73">
                  <c:v>110.6061</c:v>
                </c:pt>
                <c:pt idx="74">
                  <c:v>112.12125</c:v>
                </c:pt>
                <c:pt idx="75">
                  <c:v>113.63639999999999</c:v>
                </c:pt>
                <c:pt idx="76">
                  <c:v>115.15155</c:v>
                </c:pt>
                <c:pt idx="77">
                  <c:v>116.66670000000001</c:v>
                </c:pt>
                <c:pt idx="78">
                  <c:v>118.18185</c:v>
                </c:pt>
                <c:pt idx="79">
                  <c:v>119.697</c:v>
                </c:pt>
                <c:pt idx="80">
                  <c:v>121.21214999999999</c:v>
                </c:pt>
                <c:pt idx="81">
                  <c:v>122.7273</c:v>
                </c:pt>
                <c:pt idx="82">
                  <c:v>124.24245000000001</c:v>
                </c:pt>
                <c:pt idx="83">
                  <c:v>125.7576</c:v>
                </c:pt>
                <c:pt idx="84">
                  <c:v>127.27275</c:v>
                </c:pt>
                <c:pt idx="85">
                  <c:v>128.78790000000001</c:v>
                </c:pt>
                <c:pt idx="86">
                  <c:v>130.30305000000001</c:v>
                </c:pt>
                <c:pt idx="87">
                  <c:v>131.81819999999999</c:v>
                </c:pt>
                <c:pt idx="88">
                  <c:v>133.33335</c:v>
                </c:pt>
                <c:pt idx="89">
                  <c:v>134.8485</c:v>
                </c:pt>
                <c:pt idx="90">
                  <c:v>136.36365000000001</c:v>
                </c:pt>
                <c:pt idx="91">
                  <c:v>137.87880000000001</c:v>
                </c:pt>
                <c:pt idx="92">
                  <c:v>139.39394999999999</c:v>
                </c:pt>
                <c:pt idx="93">
                  <c:v>140.9091</c:v>
                </c:pt>
                <c:pt idx="94">
                  <c:v>142.42425</c:v>
                </c:pt>
                <c:pt idx="95">
                  <c:v>143.93940000000001</c:v>
                </c:pt>
                <c:pt idx="96">
                  <c:v>145.45455000000001</c:v>
                </c:pt>
                <c:pt idx="97">
                  <c:v>146.96969999999999</c:v>
                </c:pt>
                <c:pt idx="98">
                  <c:v>148.48484999999999</c:v>
                </c:pt>
                <c:pt idx="99">
                  <c:v>150</c:v>
                </c:pt>
              </c:numCache>
            </c:numRef>
          </c:xVal>
          <c:yVal>
            <c:numRef>
              <c:f>data!$Q$2:$Q$101</c:f>
              <c:numCache>
                <c:formatCode>0.00</c:formatCode>
                <c:ptCount val="100"/>
                <c:pt idx="0">
                  <c:v>0.81319709573570997</c:v>
                </c:pt>
                <c:pt idx="1">
                  <c:v>1.04344181682628</c:v>
                </c:pt>
                <c:pt idx="2">
                  <c:v>1.2619814998593999</c:v>
                </c:pt>
                <c:pt idx="3">
                  <c:v>1.46941119828636</c:v>
                </c:pt>
                <c:pt idx="4">
                  <c:v>1.6662957146008699</c:v>
                </c:pt>
                <c:pt idx="5">
                  <c:v>1.85317113821841</c:v>
                </c:pt>
                <c:pt idx="6">
                  <c:v>2.0305463051738899</c:v>
                </c:pt>
                <c:pt idx="7">
                  <c:v>2.19890418361206</c:v>
                </c:pt>
                <c:pt idx="8">
                  <c:v>2.3587031888432599</c:v>
                </c:pt>
                <c:pt idx="9">
                  <c:v>2.5103784315451199</c:v>
                </c:pt>
                <c:pt idx="10">
                  <c:v>2.6543429025090299</c:v>
                </c:pt>
                <c:pt idx="11">
                  <c:v>2.79098859715715</c:v>
                </c:pt>
                <c:pt idx="12">
                  <c:v>2.9206875828919698</c:v>
                </c:pt>
                <c:pt idx="13">
                  <c:v>3.04379301218454</c:v>
                </c:pt>
                <c:pt idx="14">
                  <c:v>3.1606400841600699</c:v>
                </c:pt>
                <c:pt idx="15">
                  <c:v>3.2715469572989102</c:v>
                </c:pt>
                <c:pt idx="16">
                  <c:v>3.3768156157383098</c:v>
                </c:pt>
                <c:pt idx="17">
                  <c:v>3.4767326915335901</c:v>
                </c:pt>
                <c:pt idx="18">
                  <c:v>3.57157024511775</c:v>
                </c:pt>
                <c:pt idx="19">
                  <c:v>3.6615865060845501</c:v>
                </c:pt>
                <c:pt idx="20">
                  <c:v>3.7470265763121602</c:v>
                </c:pt>
                <c:pt idx="21">
                  <c:v>3.8281230973417202</c:v>
                </c:pt>
                <c:pt idx="22">
                  <c:v>3.90509688382831</c:v>
                </c:pt>
                <c:pt idx="23">
                  <c:v>3.9781575247887702</c:v>
                </c:pt>
                <c:pt idx="24">
                  <c:v>4.0475039542837399</c:v>
                </c:pt>
                <c:pt idx="25">
                  <c:v>4.1133249930876996</c:v>
                </c:pt>
                <c:pt idx="26">
                  <c:v>4.1757998628219299</c:v>
                </c:pt>
                <c:pt idx="27">
                  <c:v>4.2350986739502998</c:v>
                </c:pt>
                <c:pt idx="28">
                  <c:v>4.2913828889666297</c:v>
                </c:pt>
                <c:pt idx="29">
                  <c:v>4.34480576203479</c:v>
                </c:pt>
                <c:pt idx="30">
                  <c:v>4.3955127562787197</c:v>
                </c:pt>
                <c:pt idx="31">
                  <c:v>4.4436419398584501</c:v>
                </c:pt>
                <c:pt idx="32">
                  <c:v>4.48932436191068</c:v>
                </c:pt>
                <c:pt idx="33">
                  <c:v>4.5326844093775298</c:v>
                </c:pt>
                <c:pt idx="34">
                  <c:v>4.5738401456950601</c:v>
                </c:pt>
                <c:pt idx="35">
                  <c:v>4.6129036322637198</c:v>
                </c:pt>
                <c:pt idx="36">
                  <c:v>4.6499812335761401</c:v>
                </c:pt>
                <c:pt idx="37">
                  <c:v>4.6851739068329499</c:v>
                </c:pt>
                <c:pt idx="38">
                  <c:v>4.7185774768353399</c:v>
                </c:pt>
                <c:pt idx="39">
                  <c:v>4.7502828969028297</c:v>
                </c:pt>
                <c:pt idx="40">
                  <c:v>4.7803764965265696</c:v>
                </c:pt>
                <c:pt idx="41">
                  <c:v>4.8089402164327097</c:v>
                </c:pt>
                <c:pt idx="42">
                  <c:v>4.83605183169567</c:v>
                </c:pt>
                <c:pt idx="43">
                  <c:v>4.8617851635089702</c:v>
                </c:pt>
                <c:pt idx="44">
                  <c:v>4.8862102801901504</c:v>
                </c:pt>
                <c:pt idx="45">
                  <c:v>4.9093936879671896</c:v>
                </c:pt>
                <c:pt idx="46">
                  <c:v>4.9313985120657602</c:v>
                </c:pt>
                <c:pt idx="47">
                  <c:v>4.9522846685905302</c:v>
                </c:pt>
                <c:pt idx="48">
                  <c:v>4.9721090276684903</c:v>
                </c:pt>
                <c:pt idx="49">
                  <c:v>4.9909255682984401</c:v>
                </c:pt>
                <c:pt idx="50">
                  <c:v>5.0087855253283902</c:v>
                </c:pt>
                <c:pt idx="51">
                  <c:v>5.0257375289609598</c:v>
                </c:pt>
                <c:pt idx="52">
                  <c:v>5.0418277371667903</c:v>
                </c:pt>
                <c:pt idx="53">
                  <c:v>5.0570999613662604</c:v>
                </c:pt>
                <c:pt idx="54">
                  <c:v>5.0715957857219802</c:v>
                </c:pt>
                <c:pt idx="55">
                  <c:v>5.0853546803667697</c:v>
                </c:pt>
                <c:pt idx="56">
                  <c:v>5.0984141088753399</c:v>
                </c:pt>
                <c:pt idx="57">
                  <c:v>5.1108096302724899</c:v>
                </c:pt>
                <c:pt idx="58">
                  <c:v>5.1225749958553797</c:v>
                </c:pt>
                <c:pt idx="59">
                  <c:v>5.1337422410937297</c:v>
                </c:pt>
                <c:pt idx="60">
                  <c:v>5.1443417728579401</c:v>
                </c:pt>
                <c:pt idx="61">
                  <c:v>5.1544024522128504</c:v>
                </c:pt>
                <c:pt idx="62">
                  <c:v>5.16395167300238</c:v>
                </c:pt>
                <c:pt idx="63">
                  <c:v>5.17301543643927</c:v>
                </c:pt>
                <c:pt idx="64">
                  <c:v>5.1816184219027503</c:v>
                </c:pt>
                <c:pt idx="65">
                  <c:v>5.1897840541371103</c:v>
                </c:pt>
                <c:pt idx="66">
                  <c:v>5.1975345670340296</c:v>
                </c:pt>
                <c:pt idx="67">
                  <c:v>5.2048910641724504</c:v>
                </c:pt>
                <c:pt idx="68">
                  <c:v>5.2118735762806399</c:v>
                </c:pt>
                <c:pt idx="69">
                  <c:v>5.2185011157772001</c:v>
                </c:pt>
                <c:pt idx="70">
                  <c:v>5.2247917285391603</c:v>
                </c:pt>
                <c:pt idx="71">
                  <c:v>5.2307625430384901</c:v>
                </c:pt>
                <c:pt idx="72">
                  <c:v>5.2364298169805501</c:v>
                </c:pt>
                <c:pt idx="73">
                  <c:v>5.2418089815715696</c:v>
                </c:pt>
                <c:pt idx="74">
                  <c:v>5.2469146835357101</c:v>
                </c:pt>
                <c:pt idx="75">
                  <c:v>5.2517608249960697</c:v>
                </c:pt>
                <c:pt idx="76">
                  <c:v>5.2563606013282396</c:v>
                </c:pt>
                <c:pt idx="77">
                  <c:v>5.2607265370895204</c:v>
                </c:pt>
                <c:pt idx="78">
                  <c:v>5.2648705201215504</c:v>
                </c:pt>
                <c:pt idx="79">
                  <c:v>5.2688038339192502</c:v>
                </c:pt>
                <c:pt idx="80">
                  <c:v>5.27253718835426</c:v>
                </c:pt>
                <c:pt idx="81">
                  <c:v>5.2760807488363897</c:v>
                </c:pt>
                <c:pt idx="82">
                  <c:v>5.2794441639927001</c:v>
                </c:pt>
                <c:pt idx="83">
                  <c:v>5.2826365919393004</c:v>
                </c:pt>
                <c:pt idx="84">
                  <c:v>5.2856667252177099</c:v>
                </c:pt>
                <c:pt idx="85">
                  <c:v>5.2885428144634403</c:v>
                </c:pt>
                <c:pt idx="86">
                  <c:v>5.2912726908712804</c:v>
                </c:pt>
                <c:pt idx="87">
                  <c:v>5.2938637875186396</c:v>
                </c:pt>
                <c:pt idx="88">
                  <c:v>5.2963231596047304</c:v>
                </c:pt>
                <c:pt idx="89">
                  <c:v>5.2986575036609702</c:v>
                </c:pt>
                <c:pt idx="90">
                  <c:v>5.3008731757846199</c:v>
                </c:pt>
                <c:pt idx="91">
                  <c:v>5.3029762089456698</c:v>
                </c:pt>
                <c:pt idx="92">
                  <c:v>5.3049723294136903</c:v>
                </c:pt>
                <c:pt idx="93">
                  <c:v>5.3068669723497397</c:v>
                </c:pt>
                <c:pt idx="94">
                  <c:v>5.3086652966055299</c:v>
                </c:pt>
                <c:pt idx="95">
                  <c:v>5.3103721987702803</c:v>
                </c:pt>
                <c:pt idx="96">
                  <c:v>5.3119923265034403</c:v>
                </c:pt>
                <c:pt idx="97">
                  <c:v>5.3135300911896497</c:v>
                </c:pt>
                <c:pt idx="98">
                  <c:v>5.3149896799503002</c:v>
                </c:pt>
                <c:pt idx="99">
                  <c:v>5.31637506704452</c:v>
                </c:pt>
              </c:numCache>
            </c:numRef>
          </c:yVal>
          <c:smooth val="0"/>
        </c:ser>
        <c:ser>
          <c:idx val="0"/>
          <c:order val="2"/>
          <c:tx>
            <c:v>M4 (empirical)</c:v>
          </c:tx>
          <c:spPr>
            <a:ln w="12700">
              <a:noFill/>
              <a:prstDash val="sysDash"/>
            </a:ln>
          </c:spPr>
          <c:marker>
            <c:symbol val="diamond"/>
            <c:size val="3"/>
            <c:spPr>
              <a:solidFill>
                <a:schemeClr val="accent1">
                  <a:lumMod val="90000"/>
                </a:schemeClr>
              </a:solidFill>
              <a:ln>
                <a:solidFill>
                  <a:schemeClr val="tx1"/>
                </a:solidFill>
              </a:ln>
            </c:spPr>
          </c:marker>
          <c:xVal>
            <c:numRef>
              <c:f>data!$B$2:$B$101</c:f>
              <c:numCache>
                <c:formatCode>0.00</c:formatCode>
                <c:ptCount val="100"/>
                <c:pt idx="0">
                  <c:v>0.74502971150679598</c:v>
                </c:pt>
                <c:pt idx="1">
                  <c:v>2.2581216819501102</c:v>
                </c:pt>
                <c:pt idx="2">
                  <c:v>3.7341811914026701</c:v>
                </c:pt>
                <c:pt idx="3">
                  <c:v>5.2433214287075796</c:v>
                </c:pt>
                <c:pt idx="4">
                  <c:v>6.7663901187171396</c:v>
                </c:pt>
                <c:pt idx="5">
                  <c:v>8.2427603786668993</c:v>
                </c:pt>
                <c:pt idx="6">
                  <c:v>9.7504544241855307</c:v>
                </c:pt>
                <c:pt idx="7">
                  <c:v>11.2070853380164</c:v>
                </c:pt>
                <c:pt idx="8">
                  <c:v>12.7521653759777</c:v>
                </c:pt>
                <c:pt idx="9">
                  <c:v>14.2360525435369</c:v>
                </c:pt>
                <c:pt idx="10">
                  <c:v>15.749541921151399</c:v>
                </c:pt>
                <c:pt idx="11">
                  <c:v>17.232777821447801</c:v>
                </c:pt>
                <c:pt idx="12">
                  <c:v>18.7443634631022</c:v>
                </c:pt>
                <c:pt idx="13">
                  <c:v>20.257805710073399</c:v>
                </c:pt>
                <c:pt idx="14">
                  <c:v>21.7533167863171</c:v>
                </c:pt>
                <c:pt idx="15">
                  <c:v>23.259100984075999</c:v>
                </c:pt>
                <c:pt idx="16">
                  <c:v>24.741765836834201</c:v>
                </c:pt>
                <c:pt idx="17">
                  <c:v>26.245131629700001</c:v>
                </c:pt>
                <c:pt idx="18">
                  <c:v>27.766807884705901</c:v>
                </c:pt>
                <c:pt idx="19">
                  <c:v>29.216431793200002</c:v>
                </c:pt>
                <c:pt idx="20">
                  <c:v>30.753835701214101</c:v>
                </c:pt>
                <c:pt idx="21">
                  <c:v>32.227076776529202</c:v>
                </c:pt>
                <c:pt idx="22">
                  <c:v>33.745922083449798</c:v>
                </c:pt>
                <c:pt idx="23">
                  <c:v>35.220324667745203</c:v>
                </c:pt>
                <c:pt idx="24">
                  <c:v>36.751610025508199</c:v>
                </c:pt>
                <c:pt idx="25">
                  <c:v>38.237326553956301</c:v>
                </c:pt>
                <c:pt idx="26">
                  <c:v>39.751047638443801</c:v>
                </c:pt>
                <c:pt idx="27">
                  <c:v>41.254571820548797</c:v>
                </c:pt>
                <c:pt idx="28">
                  <c:v>42.770865562098997</c:v>
                </c:pt>
                <c:pt idx="29">
                  <c:v>44.263973612202903</c:v>
                </c:pt>
                <c:pt idx="30">
                  <c:v>45.714634277943098</c:v>
                </c:pt>
                <c:pt idx="31">
                  <c:v>47.278581369858998</c:v>
                </c:pt>
                <c:pt idx="32">
                  <c:v>48.752990208302201</c:v>
                </c:pt>
                <c:pt idx="33">
                  <c:v>50.251296697597802</c:v>
                </c:pt>
                <c:pt idx="34">
                  <c:v>51.749306575387102</c:v>
                </c:pt>
                <c:pt idx="35">
                  <c:v>53.199836747682497</c:v>
                </c:pt>
                <c:pt idx="36">
                  <c:v>54.744746737184201</c:v>
                </c:pt>
                <c:pt idx="37">
                  <c:v>56.2612906541802</c:v>
                </c:pt>
                <c:pt idx="38">
                  <c:v>57.705892390478702</c:v>
                </c:pt>
                <c:pt idx="39">
                  <c:v>59.223429449491903</c:v>
                </c:pt>
                <c:pt idx="40">
                  <c:v>60.738180083056598</c:v>
                </c:pt>
                <c:pt idx="41">
                  <c:v>62.265418246787704</c:v>
                </c:pt>
                <c:pt idx="42">
                  <c:v>63.795429964622599</c:v>
                </c:pt>
                <c:pt idx="43">
                  <c:v>65.254829244853099</c:v>
                </c:pt>
                <c:pt idx="44">
                  <c:v>66.779080327074197</c:v>
                </c:pt>
                <c:pt idx="45">
                  <c:v>68.239993680121302</c:v>
                </c:pt>
                <c:pt idx="46">
                  <c:v>69.740423130711605</c:v>
                </c:pt>
                <c:pt idx="47">
                  <c:v>71.253307578029705</c:v>
                </c:pt>
                <c:pt idx="48">
                  <c:v>72.756395964020001</c:v>
                </c:pt>
                <c:pt idx="49">
                  <c:v>74.246589919293697</c:v>
                </c:pt>
                <c:pt idx="50">
                  <c:v>75.765356924464996</c:v>
                </c:pt>
                <c:pt idx="51">
                  <c:v>77.254288412041106</c:v>
                </c:pt>
                <c:pt idx="52">
                  <c:v>78.754255092102497</c:v>
                </c:pt>
                <c:pt idx="53">
                  <c:v>80.258625701683798</c:v>
                </c:pt>
                <c:pt idx="54">
                  <c:v>81.775140322392403</c:v>
                </c:pt>
                <c:pt idx="55">
                  <c:v>83.246812966599506</c:v>
                </c:pt>
                <c:pt idx="56">
                  <c:v>84.756209714094297</c:v>
                </c:pt>
                <c:pt idx="57">
                  <c:v>86.280168882209793</c:v>
                </c:pt>
                <c:pt idx="58">
                  <c:v>87.7147216624724</c:v>
                </c:pt>
                <c:pt idx="59">
                  <c:v>89.256838711549193</c:v>
                </c:pt>
                <c:pt idx="60">
                  <c:v>90.744709864999905</c:v>
                </c:pt>
                <c:pt idx="61">
                  <c:v>92.244483266838103</c:v>
                </c:pt>
                <c:pt idx="62">
                  <c:v>93.729133026531798</c:v>
                </c:pt>
                <c:pt idx="63">
                  <c:v>95.259654113373799</c:v>
                </c:pt>
                <c:pt idx="64">
                  <c:v>96.766797888716397</c:v>
                </c:pt>
                <c:pt idx="65">
                  <c:v>98.273998704048594</c:v>
                </c:pt>
                <c:pt idx="66">
                  <c:v>99.762981987582805</c:v>
                </c:pt>
                <c:pt idx="67">
                  <c:v>101.263241635258</c:v>
                </c:pt>
                <c:pt idx="68">
                  <c:v>102.71759323322</c:v>
                </c:pt>
                <c:pt idx="69">
                  <c:v>104.258187422407</c:v>
                </c:pt>
                <c:pt idx="70">
                  <c:v>105.75869795480099</c:v>
                </c:pt>
                <c:pt idx="71">
                  <c:v>107.241605193163</c:v>
                </c:pt>
                <c:pt idx="72">
                  <c:v>108.68779724837</c:v>
                </c:pt>
                <c:pt idx="73">
                  <c:v>110.267922606615</c:v>
                </c:pt>
                <c:pt idx="74">
                  <c:v>111.718509543755</c:v>
                </c:pt>
                <c:pt idx="75">
                  <c:v>113.240168419131</c:v>
                </c:pt>
                <c:pt idx="76">
                  <c:v>114.796891023418</c:v>
                </c:pt>
                <c:pt idx="77">
                  <c:v>116.23926478448099</c:v>
                </c:pt>
                <c:pt idx="78">
                  <c:v>117.76819404978001</c:v>
                </c:pt>
                <c:pt idx="79">
                  <c:v>119.26212527211599</c:v>
                </c:pt>
                <c:pt idx="80">
                  <c:v>120.76085002706201</c:v>
                </c:pt>
                <c:pt idx="81">
                  <c:v>122.239742155218</c:v>
                </c:pt>
                <c:pt idx="82">
                  <c:v>123.73194417202301</c:v>
                </c:pt>
                <c:pt idx="83">
                  <c:v>125.23991293434899</c:v>
                </c:pt>
                <c:pt idx="84">
                  <c:v>126.756904722862</c:v>
                </c:pt>
                <c:pt idx="85">
                  <c:v>128.28097844204899</c:v>
                </c:pt>
                <c:pt idx="86">
                  <c:v>129.763444600594</c:v>
                </c:pt>
                <c:pt idx="87">
                  <c:v>131.248175100049</c:v>
                </c:pt>
                <c:pt idx="88">
                  <c:v>132.723824564258</c:v>
                </c:pt>
                <c:pt idx="89">
                  <c:v>134.250053622504</c:v>
                </c:pt>
                <c:pt idx="90">
                  <c:v>135.75336162152601</c:v>
                </c:pt>
                <c:pt idx="91">
                  <c:v>137.22909928301999</c:v>
                </c:pt>
                <c:pt idx="92">
                  <c:v>138.744783085715</c:v>
                </c:pt>
                <c:pt idx="93">
                  <c:v>140.24542974020301</c:v>
                </c:pt>
                <c:pt idx="94">
                  <c:v>141.75131818936899</c:v>
                </c:pt>
                <c:pt idx="95">
                  <c:v>143.22945050551201</c:v>
                </c:pt>
                <c:pt idx="96">
                  <c:v>144.74892650507101</c:v>
                </c:pt>
                <c:pt idx="97">
                  <c:v>146.244582260577</c:v>
                </c:pt>
                <c:pt idx="98">
                  <c:v>147.76783449038601</c:v>
                </c:pt>
                <c:pt idx="99">
                  <c:v>149.26361526317501</c:v>
                </c:pt>
              </c:numCache>
            </c:numRef>
          </c:xVal>
          <c:yVal>
            <c:numRef>
              <c:f>data!$C$2:$C$101</c:f>
              <c:numCache>
                <c:formatCode>0.00</c:formatCode>
                <c:ptCount val="100"/>
                <c:pt idx="0">
                  <c:v>0.679073128622804</c:v>
                </c:pt>
                <c:pt idx="1">
                  <c:v>0.580006231987646</c:v>
                </c:pt>
                <c:pt idx="2">
                  <c:v>0.84020506153077001</c:v>
                </c:pt>
                <c:pt idx="3">
                  <c:v>0.86817995291274197</c:v>
                </c:pt>
                <c:pt idx="4">
                  <c:v>0.93938364516293005</c:v>
                </c:pt>
                <c:pt idx="5">
                  <c:v>0.96827244801148504</c:v>
                </c:pt>
                <c:pt idx="6">
                  <c:v>0.98137080729968396</c:v>
                </c:pt>
                <c:pt idx="7">
                  <c:v>1.0002451682078599</c:v>
                </c:pt>
                <c:pt idx="8">
                  <c:v>1.0871997426334601</c:v>
                </c:pt>
                <c:pt idx="9">
                  <c:v>0.92508047134089799</c:v>
                </c:pt>
                <c:pt idx="10">
                  <c:v>1.05371693324483</c:v>
                </c:pt>
                <c:pt idx="11">
                  <c:v>1.0883624327903201</c:v>
                </c:pt>
                <c:pt idx="12">
                  <c:v>1.14439780305103</c:v>
                </c:pt>
                <c:pt idx="13">
                  <c:v>0.94012790524427303</c:v>
                </c:pt>
                <c:pt idx="14">
                  <c:v>1.16704017351606</c:v>
                </c:pt>
                <c:pt idx="15">
                  <c:v>1.4890850548083301</c:v>
                </c:pt>
                <c:pt idx="16">
                  <c:v>1.2136682961916201</c:v>
                </c:pt>
                <c:pt idx="17">
                  <c:v>1.2137104555960501</c:v>
                </c:pt>
                <c:pt idx="18">
                  <c:v>1.1875670252385899</c:v>
                </c:pt>
                <c:pt idx="19">
                  <c:v>1.4287430813658899</c:v>
                </c:pt>
                <c:pt idx="20">
                  <c:v>1.85432420008976</c:v>
                </c:pt>
                <c:pt idx="21">
                  <c:v>1.74247083599948</c:v>
                </c:pt>
                <c:pt idx="22">
                  <c:v>1.7734785632825201</c:v>
                </c:pt>
                <c:pt idx="23">
                  <c:v>1.7774209538864301</c:v>
                </c:pt>
                <c:pt idx="24">
                  <c:v>2.1479456493279199</c:v>
                </c:pt>
                <c:pt idx="25">
                  <c:v>2.0666063042022702</c:v>
                </c:pt>
                <c:pt idx="26">
                  <c:v>2.01144735802812</c:v>
                </c:pt>
                <c:pt idx="27">
                  <c:v>2.1939241962898</c:v>
                </c:pt>
                <c:pt idx="28">
                  <c:v>2.2864293178477899</c:v>
                </c:pt>
                <c:pt idx="29">
                  <c:v>2.27371298520023</c:v>
                </c:pt>
                <c:pt idx="30">
                  <c:v>2.6591492489464801</c:v>
                </c:pt>
                <c:pt idx="31">
                  <c:v>2.8540489873507502</c:v>
                </c:pt>
                <c:pt idx="32">
                  <c:v>2.7282563395536101</c:v>
                </c:pt>
                <c:pt idx="33">
                  <c:v>3.1617477204667002</c:v>
                </c:pt>
                <c:pt idx="34">
                  <c:v>3.12882132958284</c:v>
                </c:pt>
                <c:pt idx="35">
                  <c:v>2.7183116383931001</c:v>
                </c:pt>
                <c:pt idx="36">
                  <c:v>3.0487504433682302</c:v>
                </c:pt>
                <c:pt idx="37">
                  <c:v>2.7934264259937098</c:v>
                </c:pt>
                <c:pt idx="38">
                  <c:v>2.97113896838973</c:v>
                </c:pt>
                <c:pt idx="39">
                  <c:v>2.66896092503042</c:v>
                </c:pt>
                <c:pt idx="40">
                  <c:v>3.0185896836178601</c:v>
                </c:pt>
                <c:pt idx="41">
                  <c:v>2.54413523030113</c:v>
                </c:pt>
                <c:pt idx="42">
                  <c:v>2.2534237092138598</c:v>
                </c:pt>
                <c:pt idx="43">
                  <c:v>2.9369468579235498</c:v>
                </c:pt>
                <c:pt idx="44">
                  <c:v>2.3652745871400498</c:v>
                </c:pt>
                <c:pt idx="45">
                  <c:v>2.5966806517852099</c:v>
                </c:pt>
                <c:pt idx="46">
                  <c:v>2.3969168411265001</c:v>
                </c:pt>
                <c:pt idx="47">
                  <c:v>2.1286426264716698</c:v>
                </c:pt>
                <c:pt idx="48">
                  <c:v>2.1689219463982599</c:v>
                </c:pt>
                <c:pt idx="49">
                  <c:v>2.2718926122746299</c:v>
                </c:pt>
                <c:pt idx="50">
                  <c:v>2.3356677979763099</c:v>
                </c:pt>
                <c:pt idx="51">
                  <c:v>2.3894250955138601</c:v>
                </c:pt>
                <c:pt idx="52">
                  <c:v>2.1528054503689602</c:v>
                </c:pt>
                <c:pt idx="53">
                  <c:v>2.2385650702369002</c:v>
                </c:pt>
                <c:pt idx="54">
                  <c:v>2.4981200982869201</c:v>
                </c:pt>
                <c:pt idx="55">
                  <c:v>2.3826528531490001</c:v>
                </c:pt>
                <c:pt idx="56">
                  <c:v>2.8474680327248398</c:v>
                </c:pt>
                <c:pt idx="57">
                  <c:v>2.3010556250404299</c:v>
                </c:pt>
                <c:pt idx="58">
                  <c:v>2.2502150949185502</c:v>
                </c:pt>
                <c:pt idx="59">
                  <c:v>2.14203069148309</c:v>
                </c:pt>
                <c:pt idx="60">
                  <c:v>1.7709485026060501</c:v>
                </c:pt>
                <c:pt idx="61">
                  <c:v>1.8671598049251701</c:v>
                </c:pt>
                <c:pt idx="62">
                  <c:v>1.83629874531268</c:v>
                </c:pt>
                <c:pt idx="63">
                  <c:v>2.1228782539231799</c:v>
                </c:pt>
                <c:pt idx="64">
                  <c:v>1.8794705658244599</c:v>
                </c:pt>
                <c:pt idx="65">
                  <c:v>2.0082022888970301</c:v>
                </c:pt>
                <c:pt idx="66">
                  <c:v>1.76165797805434</c:v>
                </c:pt>
                <c:pt idx="67">
                  <c:v>1.8116865309254</c:v>
                </c:pt>
                <c:pt idx="68">
                  <c:v>2.03583814584574</c:v>
                </c:pt>
                <c:pt idx="69">
                  <c:v>2.1463281277876698</c:v>
                </c:pt>
                <c:pt idx="70">
                  <c:v>2.0415516194691299</c:v>
                </c:pt>
                <c:pt idx="71">
                  <c:v>1.89212861539507</c:v>
                </c:pt>
                <c:pt idx="72">
                  <c:v>1.71015645358669</c:v>
                </c:pt>
                <c:pt idx="73">
                  <c:v>1.9810688291848999</c:v>
                </c:pt>
                <c:pt idx="74">
                  <c:v>2.1524715427387</c:v>
                </c:pt>
                <c:pt idx="75">
                  <c:v>2.0657894819746301</c:v>
                </c:pt>
                <c:pt idx="76">
                  <c:v>1.5019462141984401</c:v>
                </c:pt>
                <c:pt idx="77">
                  <c:v>1.9856277585989599</c:v>
                </c:pt>
                <c:pt idx="78">
                  <c:v>1.87636035550068</c:v>
                </c:pt>
                <c:pt idx="79">
                  <c:v>2.1657957820548801</c:v>
                </c:pt>
                <c:pt idx="80">
                  <c:v>2.1063266958974198</c:v>
                </c:pt>
                <c:pt idx="81">
                  <c:v>2.1797968607945899</c:v>
                </c:pt>
                <c:pt idx="82">
                  <c:v>2.3562015830968801</c:v>
                </c:pt>
                <c:pt idx="83">
                  <c:v>2.55256662024401</c:v>
                </c:pt>
                <c:pt idx="84">
                  <c:v>2.23280638026747</c:v>
                </c:pt>
                <c:pt idx="85">
                  <c:v>2.49158635774717</c:v>
                </c:pt>
                <c:pt idx="86">
                  <c:v>2.2784528951057501</c:v>
                </c:pt>
                <c:pt idx="87">
                  <c:v>2.2323384524944698</c:v>
                </c:pt>
                <c:pt idx="88">
                  <c:v>2.39646949948393</c:v>
                </c:pt>
                <c:pt idx="89">
                  <c:v>2.4249273634765598</c:v>
                </c:pt>
                <c:pt idx="90">
                  <c:v>2.1988471745429399</c:v>
                </c:pt>
                <c:pt idx="91">
                  <c:v>2.5339748314803399</c:v>
                </c:pt>
                <c:pt idx="92">
                  <c:v>2.7167882687706899</c:v>
                </c:pt>
                <c:pt idx="93">
                  <c:v>3.1362218322204898</c:v>
                </c:pt>
                <c:pt idx="94">
                  <c:v>2.88394160341893</c:v>
                </c:pt>
                <c:pt idx="95">
                  <c:v>2.79574999795723</c:v>
                </c:pt>
                <c:pt idx="96">
                  <c:v>2.8922450906041601</c:v>
                </c:pt>
                <c:pt idx="97">
                  <c:v>4.0908990839560202</c:v>
                </c:pt>
                <c:pt idx="98">
                  <c:v>3.9911264896662799</c:v>
                </c:pt>
                <c:pt idx="99">
                  <c:v>4.6105324431733301</c:v>
                </c:pt>
              </c:numCache>
            </c:numRef>
          </c:yVal>
          <c:smooth val="0"/>
        </c:ser>
        <c:ser>
          <c:idx val="1"/>
          <c:order val="3"/>
          <c:tx>
            <c:v>M4 (modeled)</c:v>
          </c:tx>
          <c:spPr>
            <a:ln w="28575">
              <a:solidFill>
                <a:schemeClr val="accent1"/>
              </a:solidFill>
            </a:ln>
          </c:spPr>
          <c:marker>
            <c:symbol val="none"/>
          </c:marker>
          <c:xVal>
            <c:numRef>
              <c:f>data!$D$2:$D$101</c:f>
              <c:numCache>
                <c:formatCode>0.00</c:formatCode>
                <c:ptCount val="100"/>
                <c:pt idx="0">
                  <c:v>1.4999999999999999E-4</c:v>
                </c:pt>
                <c:pt idx="1">
                  <c:v>1.5153000000000001</c:v>
                </c:pt>
                <c:pt idx="2">
                  <c:v>3.0304500000000001</c:v>
                </c:pt>
                <c:pt idx="3">
                  <c:v>4.5456000000000003</c:v>
                </c:pt>
                <c:pt idx="4">
                  <c:v>6.0607499999999996</c:v>
                </c:pt>
                <c:pt idx="5">
                  <c:v>7.5758999999999999</c:v>
                </c:pt>
                <c:pt idx="6">
                  <c:v>9.0910499999999992</c:v>
                </c:pt>
                <c:pt idx="7">
                  <c:v>10.606199999999999</c:v>
                </c:pt>
                <c:pt idx="8">
                  <c:v>12.12135</c:v>
                </c:pt>
                <c:pt idx="9">
                  <c:v>13.6365</c:v>
                </c:pt>
                <c:pt idx="10">
                  <c:v>15.15165</c:v>
                </c:pt>
                <c:pt idx="11">
                  <c:v>16.666799999999999</c:v>
                </c:pt>
                <c:pt idx="12">
                  <c:v>18.181950000000001</c:v>
                </c:pt>
                <c:pt idx="13">
                  <c:v>19.697099999999999</c:v>
                </c:pt>
                <c:pt idx="14">
                  <c:v>21.212250000000001</c:v>
                </c:pt>
                <c:pt idx="15">
                  <c:v>22.727399999999999</c:v>
                </c:pt>
                <c:pt idx="16">
                  <c:v>24.242550000000001</c:v>
                </c:pt>
                <c:pt idx="17">
                  <c:v>25.7577</c:v>
                </c:pt>
                <c:pt idx="18">
                  <c:v>27.272849999999998</c:v>
                </c:pt>
                <c:pt idx="19">
                  <c:v>28.788</c:v>
                </c:pt>
                <c:pt idx="20">
                  <c:v>30.303149999999999</c:v>
                </c:pt>
                <c:pt idx="21">
                  <c:v>31.818300000000001</c:v>
                </c:pt>
                <c:pt idx="22">
                  <c:v>33.333449999999999</c:v>
                </c:pt>
                <c:pt idx="23">
                  <c:v>34.848599999999998</c:v>
                </c:pt>
                <c:pt idx="24">
                  <c:v>36.363750000000003</c:v>
                </c:pt>
                <c:pt idx="25">
                  <c:v>37.878900000000002</c:v>
                </c:pt>
                <c:pt idx="26">
                  <c:v>39.39405</c:v>
                </c:pt>
                <c:pt idx="27">
                  <c:v>40.909199999999998</c:v>
                </c:pt>
                <c:pt idx="28">
                  <c:v>42.424349999999997</c:v>
                </c:pt>
                <c:pt idx="29">
                  <c:v>43.939500000000002</c:v>
                </c:pt>
                <c:pt idx="30">
                  <c:v>45.454650000000001</c:v>
                </c:pt>
                <c:pt idx="31">
                  <c:v>46.969799999999999</c:v>
                </c:pt>
                <c:pt idx="32">
                  <c:v>48.484949999999998</c:v>
                </c:pt>
                <c:pt idx="33">
                  <c:v>50.000100000000003</c:v>
                </c:pt>
                <c:pt idx="34">
                  <c:v>51.515250000000002</c:v>
                </c:pt>
                <c:pt idx="35">
                  <c:v>53.0304</c:v>
                </c:pt>
                <c:pt idx="36">
                  <c:v>54.545549999999999</c:v>
                </c:pt>
                <c:pt idx="37">
                  <c:v>56.060699999999997</c:v>
                </c:pt>
                <c:pt idx="38">
                  <c:v>57.575850000000003</c:v>
                </c:pt>
                <c:pt idx="39">
                  <c:v>59.091000000000001</c:v>
                </c:pt>
                <c:pt idx="40">
                  <c:v>60.60615</c:v>
                </c:pt>
                <c:pt idx="41">
                  <c:v>62.121299999999998</c:v>
                </c:pt>
                <c:pt idx="42">
                  <c:v>63.636450000000004</c:v>
                </c:pt>
                <c:pt idx="43">
                  <c:v>65.151600000000002</c:v>
                </c:pt>
                <c:pt idx="44">
                  <c:v>66.666749999999993</c:v>
                </c:pt>
                <c:pt idx="45">
                  <c:v>68.181899999999999</c:v>
                </c:pt>
                <c:pt idx="46">
                  <c:v>69.697050000000004</c:v>
                </c:pt>
                <c:pt idx="47">
                  <c:v>71.212199999999996</c:v>
                </c:pt>
                <c:pt idx="48">
                  <c:v>72.727350000000001</c:v>
                </c:pt>
                <c:pt idx="49">
                  <c:v>74.242500000000007</c:v>
                </c:pt>
                <c:pt idx="50">
                  <c:v>75.757649999999998</c:v>
                </c:pt>
                <c:pt idx="51">
                  <c:v>77.272800000000004</c:v>
                </c:pt>
                <c:pt idx="52">
                  <c:v>78.787949999999995</c:v>
                </c:pt>
                <c:pt idx="53">
                  <c:v>80.303100000000001</c:v>
                </c:pt>
                <c:pt idx="54">
                  <c:v>81.818250000000006</c:v>
                </c:pt>
                <c:pt idx="55">
                  <c:v>83.333399999999997</c:v>
                </c:pt>
                <c:pt idx="56">
                  <c:v>84.848550000000003</c:v>
                </c:pt>
                <c:pt idx="57">
                  <c:v>86.363699999999994</c:v>
                </c:pt>
                <c:pt idx="58">
                  <c:v>87.87885</c:v>
                </c:pt>
                <c:pt idx="59">
                  <c:v>89.394000000000005</c:v>
                </c:pt>
                <c:pt idx="60">
                  <c:v>90.909149999999997</c:v>
                </c:pt>
                <c:pt idx="61">
                  <c:v>92.424300000000002</c:v>
                </c:pt>
                <c:pt idx="62">
                  <c:v>93.939449999999994</c:v>
                </c:pt>
                <c:pt idx="63">
                  <c:v>95.454599999999999</c:v>
                </c:pt>
                <c:pt idx="64">
                  <c:v>96.969750000000005</c:v>
                </c:pt>
                <c:pt idx="65">
                  <c:v>98.484899999999996</c:v>
                </c:pt>
                <c:pt idx="66">
                  <c:v>100.00005</c:v>
                </c:pt>
                <c:pt idx="67">
                  <c:v>101.51519999999999</c:v>
                </c:pt>
                <c:pt idx="68">
                  <c:v>103.03035</c:v>
                </c:pt>
                <c:pt idx="69">
                  <c:v>104.5455</c:v>
                </c:pt>
                <c:pt idx="70">
                  <c:v>106.06065</c:v>
                </c:pt>
                <c:pt idx="71">
                  <c:v>107.5758</c:v>
                </c:pt>
                <c:pt idx="72">
                  <c:v>109.09095000000001</c:v>
                </c:pt>
                <c:pt idx="73">
                  <c:v>110.6061</c:v>
                </c:pt>
                <c:pt idx="74">
                  <c:v>112.12125</c:v>
                </c:pt>
                <c:pt idx="75">
                  <c:v>113.63639999999999</c:v>
                </c:pt>
                <c:pt idx="76">
                  <c:v>115.15155</c:v>
                </c:pt>
                <c:pt idx="77">
                  <c:v>116.66670000000001</c:v>
                </c:pt>
                <c:pt idx="78">
                  <c:v>118.18185</c:v>
                </c:pt>
                <c:pt idx="79">
                  <c:v>119.697</c:v>
                </c:pt>
                <c:pt idx="80">
                  <c:v>121.21214999999999</c:v>
                </c:pt>
                <c:pt idx="81">
                  <c:v>122.7273</c:v>
                </c:pt>
                <c:pt idx="82">
                  <c:v>124.24245000000001</c:v>
                </c:pt>
                <c:pt idx="83">
                  <c:v>125.7576</c:v>
                </c:pt>
                <c:pt idx="84">
                  <c:v>127.27275</c:v>
                </c:pt>
                <c:pt idx="85">
                  <c:v>128.78790000000001</c:v>
                </c:pt>
                <c:pt idx="86">
                  <c:v>130.30305000000001</c:v>
                </c:pt>
                <c:pt idx="87">
                  <c:v>131.81819999999999</c:v>
                </c:pt>
                <c:pt idx="88">
                  <c:v>133.33335</c:v>
                </c:pt>
                <c:pt idx="89">
                  <c:v>134.8485</c:v>
                </c:pt>
                <c:pt idx="90">
                  <c:v>136.36365000000001</c:v>
                </c:pt>
                <c:pt idx="91">
                  <c:v>137.87880000000001</c:v>
                </c:pt>
                <c:pt idx="92">
                  <c:v>139.39394999999999</c:v>
                </c:pt>
                <c:pt idx="93">
                  <c:v>140.9091</c:v>
                </c:pt>
                <c:pt idx="94">
                  <c:v>142.42425</c:v>
                </c:pt>
                <c:pt idx="95">
                  <c:v>143.93940000000001</c:v>
                </c:pt>
                <c:pt idx="96">
                  <c:v>145.45455000000001</c:v>
                </c:pt>
                <c:pt idx="97">
                  <c:v>146.96969999999999</c:v>
                </c:pt>
                <c:pt idx="98">
                  <c:v>148.48484999999999</c:v>
                </c:pt>
                <c:pt idx="99">
                  <c:v>150</c:v>
                </c:pt>
              </c:numCache>
            </c:numRef>
          </c:xVal>
          <c:yVal>
            <c:numRef>
              <c:f>data!$E$2:$E$101</c:f>
              <c:numCache>
                <c:formatCode>0.00</c:formatCode>
                <c:ptCount val="100"/>
                <c:pt idx="0">
                  <c:v>0.58001424953882197</c:v>
                </c:pt>
                <c:pt idx="1">
                  <c:v>0.65932173836545005</c:v>
                </c:pt>
                <c:pt idx="2">
                  <c:v>0.73536632432971505</c:v>
                </c:pt>
                <c:pt idx="3">
                  <c:v>0.808282251186484</c:v>
                </c:pt>
                <c:pt idx="4">
                  <c:v>0.87819823957624599</c:v>
                </c:pt>
                <c:pt idx="5">
                  <c:v>0.94523771425945702</c:v>
                </c:pt>
                <c:pt idx="6">
                  <c:v>1.0095190220019199</c:v>
                </c:pt>
                <c:pt idx="7">
                  <c:v>1.07115564049584</c:v>
                </c:pt>
                <c:pt idx="8">
                  <c:v>1.1302563786853099</c:v>
                </c:pt>
                <c:pt idx="9">
                  <c:v>1.18692556885001</c:v>
                </c:pt>
                <c:pt idx="10">
                  <c:v>1.24126325078602</c:v>
                </c:pt>
                <c:pt idx="11">
                  <c:v>1.2933653484090399</c:v>
                </c:pt>
                <c:pt idx="12">
                  <c:v>1.3433238390917299</c:v>
                </c:pt>
                <c:pt idx="13">
                  <c:v>1.39122691603405</c:v>
                </c:pt>
                <c:pt idx="14">
                  <c:v>1.43715914395337</c:v>
                </c:pt>
                <c:pt idx="15">
                  <c:v>1.48120160836901</c:v>
                </c:pt>
                <c:pt idx="16">
                  <c:v>1.5234320587449499</c:v>
                </c:pt>
                <c:pt idx="17">
                  <c:v>1.5639250457432301</c:v>
                </c:pt>
                <c:pt idx="18">
                  <c:v>1.60275205283044</c:v>
                </c:pt>
                <c:pt idx="19">
                  <c:v>1.63998162246961</c:v>
                </c:pt>
                <c:pt idx="20">
                  <c:v>1.6756794771202299</c:v>
                </c:pt>
                <c:pt idx="21">
                  <c:v>1.7099086352600501</c:v>
                </c:pt>
                <c:pt idx="22">
                  <c:v>1.74272952263348</c:v>
                </c:pt>
                <c:pt idx="23">
                  <c:v>1.77420007892292</c:v>
                </c:pt>
                <c:pt idx="24">
                  <c:v>1.8043758600313899</c:v>
                </c:pt>
                <c:pt idx="25">
                  <c:v>1.8333101361570501</c:v>
                </c:pt>
                <c:pt idx="26">
                  <c:v>1.8610539858326001</c:v>
                </c:pt>
                <c:pt idx="27">
                  <c:v>1.88765638609576</c:v>
                </c:pt>
                <c:pt idx="28">
                  <c:v>1.9131642989498701</c:v>
                </c:pt>
                <c:pt idx="29">
                  <c:v>1.9376227542672899</c:v>
                </c:pt>
                <c:pt idx="30">
                  <c:v>1.961074929282</c:v>
                </c:pt>
                <c:pt idx="31">
                  <c:v>1.9835622248116</c:v>
                </c:pt>
                <c:pt idx="32">
                  <c:v>2.0051243383434301</c:v>
                </c:pt>
                <c:pt idx="33">
                  <c:v>2.0257993341137199</c:v>
                </c:pt>
                <c:pt idx="34">
                  <c:v>2.0456237103034902</c:v>
                </c:pt>
                <c:pt idx="35">
                  <c:v>2.0646324634698701</c:v>
                </c:pt>
                <c:pt idx="36">
                  <c:v>2.0828591503265601</c:v>
                </c:pt>
                <c:pt idx="37">
                  <c:v>2.1003359469825198</c:v>
                </c:pt>
                <c:pt idx="38">
                  <c:v>2.1170937057433599</c:v>
                </c:pt>
                <c:pt idx="39">
                  <c:v>2.1331620095758299</c:v>
                </c:pt>
                <c:pt idx="40">
                  <c:v>2.14856922433155</c:v>
                </c:pt>
                <c:pt idx="41">
                  <c:v>2.1633425488220301</c:v>
                </c:pt>
                <c:pt idx="42">
                  <c:v>2.1775080628335801</c:v>
                </c:pt>
                <c:pt idx="43">
                  <c:v>2.1910907731667</c:v>
                </c:pt>
                <c:pt idx="44">
                  <c:v>2.20411465778133</c:v>
                </c:pt>
                <c:pt idx="45">
                  <c:v>2.2166027081258801</c:v>
                </c:pt>
                <c:pt idx="46">
                  <c:v>2.2285769697246498</c:v>
                </c:pt>
                <c:pt idx="47">
                  <c:v>2.24005858109552</c:v>
                </c:pt>
                <c:pt idx="48">
                  <c:v>2.25106781106633</c:v>
                </c:pt>
                <c:pt idx="49">
                  <c:v>2.2616240945561001</c:v>
                </c:pt>
                <c:pt idx="50">
                  <c:v>2.2717460668840399</c:v>
                </c:pt>
                <c:pt idx="51">
                  <c:v>2.2814515966670101</c:v>
                </c:pt>
                <c:pt idx="52">
                  <c:v>2.2907578173635601</c:v>
                </c:pt>
                <c:pt idx="53">
                  <c:v>2.2996811575201099</c:v>
                </c:pt>
                <c:pt idx="54">
                  <c:v>2.3082373697727299</c:v>
                </c:pt>
                <c:pt idx="55">
                  <c:v>2.3164415586557601</c:v>
                </c:pt>
                <c:pt idx="56">
                  <c:v>2.3243082072662999</c:v>
                </c:pt>
                <c:pt idx="57">
                  <c:v>2.3318512028315999</c:v>
                </c:pt>
                <c:pt idx="58">
                  <c:v>2.3390838612246498</c:v>
                </c:pt>
                <c:pt idx="59">
                  <c:v>2.34601895047104</c:v>
                </c:pt>
                <c:pt idx="60">
                  <c:v>2.35266871328878</c:v>
                </c:pt>
                <c:pt idx="61">
                  <c:v>2.3590448887006801</c:v>
                </c:pt>
                <c:pt idx="62">
                  <c:v>2.36515873275762</c:v>
                </c:pt>
                <c:pt idx="63">
                  <c:v>2.3710210384091801</c:v>
                </c:pt>
                <c:pt idx="64">
                  <c:v>2.3766421545567802</c:v>
                </c:pt>
                <c:pt idx="65">
                  <c:v>2.38203200432288</c:v>
                </c:pt>
                <c:pt idx="66">
                  <c:v>2.3872001025685301</c:v>
                </c:pt>
                <c:pt idx="67">
                  <c:v>2.3921555726902999</c:v>
                </c:pt>
                <c:pt idx="68">
                  <c:v>2.3969071627260501</c:v>
                </c:pt>
                <c:pt idx="69">
                  <c:v>2.4014632607980699</c:v>
                </c:pt>
                <c:pt idx="70">
                  <c:v>2.4058319099209502</c:v>
                </c:pt>
                <c:pt idx="71">
                  <c:v>2.4100208222000701</c:v>
                </c:pt>
                <c:pt idx="72">
                  <c:v>2.4140373924460699</c:v>
                </c:pt>
                <c:pt idx="73">
                  <c:v>2.4178887112291201</c:v>
                </c:pt>
                <c:pt idx="74">
                  <c:v>2.4215815773960498</c:v>
                </c:pt>
                <c:pt idx="75">
                  <c:v>2.4251225100726699</c:v>
                </c:pt>
                <c:pt idx="76">
                  <c:v>2.42851776017205</c:v>
                </c:pt>
                <c:pt idx="77">
                  <c:v>2.4317733214295401</c:v>
                </c:pt>
                <c:pt idx="78">
                  <c:v>2.43489494098363</c:v>
                </c:pt>
                <c:pt idx="79">
                  <c:v>2.43788812952157</c:v>
                </c:pt>
                <c:pt idx="80">
                  <c:v>2.4407581710075399</c:v>
                </c:pt>
                <c:pt idx="81">
                  <c:v>2.4435101320106001</c:v>
                </c:pt>
                <c:pt idx="82">
                  <c:v>2.4461488706488201</c:v>
                </c:pt>
                <c:pt idx="83">
                  <c:v>2.4486790451655001</c:v>
                </c:pt>
                <c:pt idx="84">
                  <c:v>2.4511051221525002</c:v>
                </c:pt>
                <c:pt idx="85">
                  <c:v>2.4534313844351998</c:v>
                </c:pt>
                <c:pt idx="86">
                  <c:v>2.4556619386331699</c:v>
                </c:pt>
                <c:pt idx="87">
                  <c:v>2.4578007224096501</c:v>
                </c:pt>
                <c:pt idx="88">
                  <c:v>2.4598515114228299</c:v>
                </c:pt>
                <c:pt idx="89">
                  <c:v>2.4618179259911801</c:v>
                </c:pt>
                <c:pt idx="90">
                  <c:v>2.46370343748444</c:v>
                </c:pt>
                <c:pt idx="91">
                  <c:v>2.4655113744517698</c:v>
                </c:pt>
                <c:pt idx="92">
                  <c:v>2.4672449284977298</c:v>
                </c:pt>
                <c:pt idx="93">
                  <c:v>2.46890715991651</c:v>
                </c:pt>
                <c:pt idx="94">
                  <c:v>2.47050100309434</c:v>
                </c:pt>
                <c:pt idx="95">
                  <c:v>2.4720292716896899</c:v>
                </c:pt>
                <c:pt idx="96">
                  <c:v>2.4734946636002899</c:v>
                </c:pt>
                <c:pt idx="97">
                  <c:v>2.4748997657257599</c:v>
                </c:pt>
                <c:pt idx="98">
                  <c:v>2.4762470585344301</c:v>
                </c:pt>
                <c:pt idx="99">
                  <c:v>2.4775389204420901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7434624"/>
        <c:axId val="97444992"/>
      </c:scatterChart>
      <c:valAx>
        <c:axId val="97434624"/>
        <c:scaling>
          <c:orientation val="minMax"/>
          <c:max val="15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GB"/>
                  <a:t>Distance (degrees)</a:t>
                </a:r>
              </a:p>
            </c:rich>
          </c:tx>
          <c:layout/>
          <c:overlay val="0"/>
        </c:title>
        <c:numFmt formatCode="0" sourceLinked="0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97444992"/>
        <c:crosses val="autoZero"/>
        <c:crossBetween val="midCat"/>
        <c:majorUnit val="10"/>
      </c:valAx>
      <c:valAx>
        <c:axId val="97444992"/>
        <c:scaling>
          <c:orientation val="minMax"/>
          <c:max val="8"/>
        </c:scaling>
        <c:delete val="0"/>
        <c:axPos val="l"/>
        <c:majorGridlines/>
        <c:minorGridlines/>
        <c:title>
          <c:tx>
            <c:rich>
              <a:bodyPr rot="-5400000" vert="horz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000" baseline="0" dirty="0">
                    <a:solidFill>
                      <a:schemeClr val="tx1"/>
                    </a:solidFill>
                  </a:rPr>
                  <a:t>gamma (</a:t>
                </a:r>
                <a:r>
                  <a:rPr lang="el-GR" sz="1000" baseline="0" dirty="0" smtClean="0">
                    <a:solidFill>
                      <a:schemeClr val="tx1"/>
                    </a:solidFill>
                  </a:rPr>
                  <a:t>γ</a:t>
                </a:r>
                <a:r>
                  <a:rPr lang="en-GB" sz="1000" baseline="0" dirty="0">
                    <a:solidFill>
                      <a:schemeClr val="tx1"/>
                    </a:solidFill>
                  </a:rPr>
                  <a:t>)</a:t>
                </a:r>
              </a:p>
            </c:rich>
          </c:tx>
          <c:layout/>
          <c:overlay val="0"/>
        </c:title>
        <c:numFmt formatCode="0" sourceLinked="0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97434624"/>
        <c:crosses val="autoZero"/>
        <c:crossBetween val="midCat"/>
        <c:majorUnit val="1"/>
        <c:minorUnit val="0.5"/>
      </c:valAx>
      <c:spPr>
        <a:solidFill>
          <a:srgbClr val="FFFFFF"/>
        </a:solidFill>
        <a:ln>
          <a:solidFill>
            <a:srgbClr val="FFFFFF"/>
          </a:solidFill>
        </a:ln>
      </c:spPr>
    </c:plotArea>
    <c:plotVisOnly val="1"/>
    <c:dispBlanksAs val="gap"/>
    <c:showDLblsOverMax val="0"/>
  </c:chart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0.05386</cdr:x>
      <cdr:y>0.06419</cdr:y>
    </cdr:from>
    <cdr:to>
      <cdr:x>0.46308</cdr:x>
      <cdr:y>0.23536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462826" y="293478"/>
          <a:ext cx="3516498" cy="782600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5"/>
        </a:solidFill>
        <a:ln xmlns:a="http://schemas.openxmlformats.org/drawingml/2006/main">
          <a:solidFill>
            <a:schemeClr val="accent1"/>
          </a:solidFill>
        </a:ln>
      </cdr:spPr>
      <cdr:txBody>
        <a:bodyPr xmlns:a="http://schemas.openxmlformats.org/drawingml/2006/main" vertOverflow="clip" horzOverflow="clip" wrap="square" rtlCol="0">
          <a:noAutofit/>
        </a:bodyPr>
        <a:lstStyle xmlns:a="http://schemas.openxmlformats.org/drawingml/2006/main"/>
        <a:p xmlns:a="http://schemas.openxmlformats.org/drawingml/2006/main">
          <a:r>
            <a:rPr lang="en-GB" sz="1100" baseline="0" dirty="0" smtClean="0"/>
            <a:t>2010/11 Tritium station count</a:t>
          </a:r>
          <a:r>
            <a:rPr lang="en-GB" sz="1100" dirty="0" smtClean="0"/>
            <a:t> not verified. (DB issue)</a:t>
          </a:r>
        </a:p>
        <a:p xmlns:a="http://schemas.openxmlformats.org/drawingml/2006/main">
          <a:endParaRPr lang="en-GB" sz="600" baseline="0" dirty="0" smtClean="0"/>
        </a:p>
        <a:p xmlns:a="http://schemas.openxmlformats.org/drawingml/2006/main">
          <a:r>
            <a:rPr lang="en-GB" sz="1100" baseline="0" dirty="0" smtClean="0"/>
            <a:t>Blue ellipse indicates a National Network reporting gap or closure</a:t>
          </a:r>
        </a:p>
        <a:p xmlns:a="http://schemas.openxmlformats.org/drawingml/2006/main">
          <a:endParaRPr lang="en-GB" sz="1100" dirty="0"/>
        </a:p>
      </cdr:txBody>
    </cdr:sp>
  </cdr:relSizeAnchor>
  <cdr:relSizeAnchor xmlns:cdr="http://schemas.openxmlformats.org/drawingml/2006/chartDrawing">
    <cdr:from>
      <cdr:x>0.78513</cdr:x>
      <cdr:y>0.25418</cdr:y>
    </cdr:from>
    <cdr:to>
      <cdr:x>0.91995</cdr:x>
      <cdr:y>0.63966</cdr:y>
    </cdr:to>
    <cdr:sp macro="" textlink="">
      <cdr:nvSpPr>
        <cdr:cNvPr id="3" name="Oval 2"/>
        <cdr:cNvSpPr/>
      </cdr:nvSpPr>
      <cdr:spPr>
        <a:xfrm xmlns:a="http://schemas.openxmlformats.org/drawingml/2006/main" rot="19370353">
          <a:off x="6746734" y="1162120"/>
          <a:ext cx="1158527" cy="1762414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>
          <a:solidFill>
            <a:schemeClr val="accent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0.96182</cdr:x>
      <cdr:y>0.08406</cdr:y>
    </cdr:from>
    <cdr:to>
      <cdr:x>0.96182</cdr:x>
      <cdr:y>0.1971</cdr:y>
    </cdr:to>
    <cdr:cxnSp macro="">
      <cdr:nvCxnSpPr>
        <cdr:cNvPr id="5" name="Straight Arrow Connector 4"/>
        <cdr:cNvCxnSpPr/>
      </cdr:nvCxnSpPr>
      <cdr:spPr bwMode="auto">
        <a:xfrm xmlns:a="http://schemas.openxmlformats.org/drawingml/2006/main">
          <a:off x="8265077" y="384313"/>
          <a:ext cx="0" cy="516835"/>
        </a:xfrm>
        <a:prstGeom xmlns:a="http://schemas.openxmlformats.org/drawingml/2006/main" prst="straightConnector1">
          <a:avLst/>
        </a:prstGeom>
        <a:solidFill xmlns:a="http://schemas.openxmlformats.org/drawingml/2006/main">
          <a:schemeClr val="accent1"/>
        </a:solidFill>
        <a:ln xmlns:a="http://schemas.openxmlformats.org/drawingml/2006/main" w="19050" cap="flat" cmpd="sng" algn="ctr">
          <a:solidFill>
            <a:schemeClr val="tx1"/>
          </a:solidFill>
          <a:prstDash val="solid"/>
          <a:round/>
          <a:headEnd type="triangle" w="med" len="med"/>
          <a:tailEnd type="triangle"/>
        </a:ln>
        <a:effectLst xmlns:a="http://schemas.openxmlformats.org/drawingml/2006/main"/>
        <a:extLst xmlns:a="http://schemas.openxmlformats.org/drawingml/2006/main"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cdr:spPr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5288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255" tIns="45629" rIns="91255" bIns="45629" numCol="1" anchor="t" anchorCtr="0" compatLnSpc="1">
            <a:prstTxWarp prst="textNoShape">
              <a:avLst/>
            </a:prstTxWarp>
          </a:bodyPr>
          <a:lstStyle>
            <a:lvl1pPr defTabSz="912813">
              <a:defRPr sz="1200"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6988" y="0"/>
            <a:ext cx="2935287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255" tIns="45629" rIns="91255" bIns="45629" numCol="1" anchor="t" anchorCtr="0" compatLnSpc="1">
            <a:prstTxWarp prst="textNoShape">
              <a:avLst/>
            </a:prstTxWarp>
          </a:bodyPr>
          <a:lstStyle>
            <a:lvl1pPr algn="r" defTabSz="912813">
              <a:defRPr sz="1200"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09113"/>
            <a:ext cx="2935288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255" tIns="45629" rIns="91255" bIns="45629" numCol="1" anchor="b" anchorCtr="0" compatLnSpc="1">
            <a:prstTxWarp prst="textNoShape">
              <a:avLst/>
            </a:prstTxWarp>
          </a:bodyPr>
          <a:lstStyle>
            <a:lvl1pPr defTabSz="912813">
              <a:defRPr sz="1200"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35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36988" y="9409113"/>
            <a:ext cx="2935287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255" tIns="45629" rIns="91255" bIns="45629" numCol="1" anchor="b" anchorCtr="0" compatLnSpc="1">
            <a:prstTxWarp prst="textNoShape">
              <a:avLst/>
            </a:prstTxWarp>
          </a:bodyPr>
          <a:lstStyle>
            <a:lvl1pPr algn="r" defTabSz="912813">
              <a:defRPr sz="1200" smtClean="0"/>
            </a:lvl1pPr>
          </a:lstStyle>
          <a:p>
            <a:pPr>
              <a:defRPr/>
            </a:pPr>
            <a:fld id="{B6AAA2F3-E0F9-4F27-84E0-C1D8E30FB2B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85159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5288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255" tIns="45629" rIns="91255" bIns="45629" numCol="1" anchor="t" anchorCtr="0" compatLnSpc="1">
            <a:prstTxWarp prst="textNoShape">
              <a:avLst/>
            </a:prstTxWarp>
          </a:bodyPr>
          <a:lstStyle>
            <a:lvl1pPr defTabSz="912813">
              <a:defRPr sz="1200"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36988" y="0"/>
            <a:ext cx="2935287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255" tIns="45629" rIns="91255" bIns="45629" numCol="1" anchor="t" anchorCtr="0" compatLnSpc="1">
            <a:prstTxWarp prst="textNoShape">
              <a:avLst/>
            </a:prstTxWarp>
          </a:bodyPr>
          <a:lstStyle>
            <a:lvl1pPr algn="r" defTabSz="912813">
              <a:defRPr sz="1200"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2813" y="742950"/>
            <a:ext cx="4953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3288" y="4702175"/>
            <a:ext cx="4965700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255" tIns="45629" rIns="91255" bIns="456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09113"/>
            <a:ext cx="2935288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255" tIns="45629" rIns="91255" bIns="45629" numCol="1" anchor="b" anchorCtr="0" compatLnSpc="1">
            <a:prstTxWarp prst="textNoShape">
              <a:avLst/>
            </a:prstTxWarp>
          </a:bodyPr>
          <a:lstStyle>
            <a:lvl1pPr defTabSz="912813">
              <a:defRPr sz="1200"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6988" y="9409113"/>
            <a:ext cx="2935287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255" tIns="45629" rIns="91255" bIns="45629" numCol="1" anchor="b" anchorCtr="0" compatLnSpc="1">
            <a:prstTxWarp prst="textNoShape">
              <a:avLst/>
            </a:prstTxWarp>
          </a:bodyPr>
          <a:lstStyle>
            <a:lvl1pPr algn="r" defTabSz="912813">
              <a:defRPr sz="1200" smtClean="0"/>
            </a:lvl1pPr>
          </a:lstStyle>
          <a:p>
            <a:pPr>
              <a:defRPr/>
            </a:pPr>
            <a:fld id="{459885D6-3D81-4A2A-A611-FD8F8999D94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59483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D485A98-8CED-4048-BADA-2B34FB1DEF27}" type="slidenum">
              <a:rPr lang="en-GB" sz="1200"/>
              <a:pPr eaLnBrk="1" hangingPunct="1"/>
              <a:t>1</a:t>
            </a:fld>
            <a:endParaRPr lang="en-GB" sz="1200"/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D485A98-8CED-4048-BADA-2B34FB1DEF27}" type="slidenum">
              <a:rPr lang="en-GB" sz="1200"/>
              <a:pPr eaLnBrk="1" hangingPunct="1"/>
              <a:t>15</a:t>
            </a:fld>
            <a:endParaRPr lang="en-GB" sz="1200"/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g_tit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9163050" cy="687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FIN!WRP+IAEA_WHITE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965700"/>
            <a:ext cx="34290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01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0" y="1000125"/>
            <a:ext cx="9144000" cy="177165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GB" noProof="0" smtClean="0"/>
          </a:p>
        </p:txBody>
      </p:sp>
      <p:sp>
        <p:nvSpPr>
          <p:cNvPr id="3901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2797175"/>
            <a:ext cx="9144000" cy="1727200"/>
          </a:xfrm>
        </p:spPr>
        <p:txBody>
          <a:bodyPr anchor="ctr" anchorCtr="1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en-GB" noProof="0" smtClean="0"/>
          </a:p>
        </p:txBody>
      </p:sp>
    </p:spTree>
    <p:extLst>
      <p:ext uri="{BB962C8B-B14F-4D97-AF65-F5344CB8AC3E}">
        <p14:creationId xmlns:p14="http://schemas.microsoft.com/office/powerpoint/2010/main" val="4036778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ED135B-4255-410E-B035-91129A6CCEA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9441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7825" y="98425"/>
            <a:ext cx="2147888" cy="59975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2575" y="98425"/>
            <a:ext cx="6292850" cy="59975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8FF52F-0B2E-4141-82A0-BA7123E5DCB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123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EAE97C-A0DE-4E0A-866F-4C245A127FB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7956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0FFDC4-83A5-4B48-9417-8747532D911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570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2575" y="1524000"/>
            <a:ext cx="4219575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550" y="1524000"/>
            <a:ext cx="4221163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36EF6A-EE89-47D4-BE0E-E6143E8C5C4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8363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BD4C97-DA0D-4799-96AD-F278BA41F3A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281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092E5B-CD16-477F-AD86-75DA9D186C7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216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3B2609-7A89-4EA5-A4F7-6C439F6594F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2539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31EA8D-205E-4F67-8476-552A4A1A07F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0390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10C91F-6D3E-43EC-8D1D-2EB90856B03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1240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g_slid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9163050" cy="687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82575" y="98425"/>
            <a:ext cx="8534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2575" y="1524000"/>
            <a:ext cx="8593138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smtClean="0"/>
          </a:p>
        </p:txBody>
      </p:sp>
      <p:sp>
        <p:nvSpPr>
          <p:cNvPr id="38912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783388" y="6369050"/>
            <a:ext cx="1676400" cy="293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D5D7D8"/>
                </a:solidFill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8912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54488" y="6369050"/>
            <a:ext cx="2624137" cy="293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D5D7D8"/>
                </a:solidFill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8912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72488" y="6369050"/>
            <a:ext cx="509587" cy="293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D5D7D8"/>
                </a:solidFill>
                <a:latin typeface="+mn-lt"/>
              </a:defRPr>
            </a:lvl1pPr>
          </a:lstStyle>
          <a:p>
            <a:pPr>
              <a:defRPr/>
            </a:pPr>
            <a:fld id="{DD965C54-7D8B-4864-9A60-9E923C3684E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pic>
        <p:nvPicPr>
          <p:cNvPr id="1032" name="Picture 8" descr="FIN!WRP+IAEA_WHITE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015038"/>
            <a:ext cx="1524000" cy="8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84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fontAlgn="base" hangingPunct="1">
        <a:spcBef>
          <a:spcPct val="20000"/>
        </a:spcBef>
        <a:spcAft>
          <a:spcPct val="0"/>
        </a:spcAft>
        <a:defRPr sz="3600" b="1">
          <a:solidFill>
            <a:srgbClr val="CCECFF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20000"/>
        </a:spcBef>
        <a:spcAft>
          <a:spcPct val="0"/>
        </a:spcAft>
        <a:defRPr sz="3600" b="1">
          <a:solidFill>
            <a:srgbClr val="CCECFF"/>
          </a:solidFill>
          <a:latin typeface="Arial" charset="0"/>
        </a:defRPr>
      </a:lvl2pPr>
      <a:lvl3pPr algn="l" rtl="0" eaLnBrk="1" fontAlgn="base" hangingPunct="1">
        <a:spcBef>
          <a:spcPct val="20000"/>
        </a:spcBef>
        <a:spcAft>
          <a:spcPct val="0"/>
        </a:spcAft>
        <a:defRPr sz="3600" b="1">
          <a:solidFill>
            <a:srgbClr val="CCECFF"/>
          </a:solidFill>
          <a:latin typeface="Arial" charset="0"/>
        </a:defRPr>
      </a:lvl3pPr>
      <a:lvl4pPr algn="l" rtl="0" eaLnBrk="1" fontAlgn="base" hangingPunct="1">
        <a:spcBef>
          <a:spcPct val="20000"/>
        </a:spcBef>
        <a:spcAft>
          <a:spcPct val="0"/>
        </a:spcAft>
        <a:defRPr sz="3600" b="1">
          <a:solidFill>
            <a:srgbClr val="CCECFF"/>
          </a:solidFill>
          <a:latin typeface="Arial" charset="0"/>
        </a:defRPr>
      </a:lvl4pPr>
      <a:lvl5pPr algn="l" rtl="0" eaLnBrk="1" fontAlgn="base" hangingPunct="1">
        <a:spcBef>
          <a:spcPct val="20000"/>
        </a:spcBef>
        <a:spcAft>
          <a:spcPct val="0"/>
        </a:spcAft>
        <a:defRPr sz="3600" b="1">
          <a:solidFill>
            <a:srgbClr val="CCECFF"/>
          </a:solidFill>
          <a:latin typeface="Arial" charset="0"/>
        </a:defRPr>
      </a:lvl5pPr>
      <a:lvl6pPr marL="457200" algn="l" rtl="0" eaLnBrk="1" fontAlgn="base" hangingPunct="1">
        <a:spcBef>
          <a:spcPct val="20000"/>
        </a:spcBef>
        <a:spcAft>
          <a:spcPct val="0"/>
        </a:spcAft>
        <a:defRPr sz="3600" b="1">
          <a:solidFill>
            <a:srgbClr val="CCECFF"/>
          </a:solidFill>
          <a:latin typeface="Arial" charset="0"/>
        </a:defRPr>
      </a:lvl6pPr>
      <a:lvl7pPr marL="914400" algn="l" rtl="0" eaLnBrk="1" fontAlgn="base" hangingPunct="1">
        <a:spcBef>
          <a:spcPct val="20000"/>
        </a:spcBef>
        <a:spcAft>
          <a:spcPct val="0"/>
        </a:spcAft>
        <a:defRPr sz="3600" b="1">
          <a:solidFill>
            <a:srgbClr val="CCECFF"/>
          </a:solidFill>
          <a:latin typeface="Arial" charset="0"/>
        </a:defRPr>
      </a:lvl7pPr>
      <a:lvl8pPr marL="1371600" algn="l" rtl="0" eaLnBrk="1" fontAlgn="base" hangingPunct="1">
        <a:spcBef>
          <a:spcPct val="20000"/>
        </a:spcBef>
        <a:spcAft>
          <a:spcPct val="0"/>
        </a:spcAft>
        <a:defRPr sz="3600" b="1">
          <a:solidFill>
            <a:srgbClr val="CCECFF"/>
          </a:solidFill>
          <a:latin typeface="Arial" charset="0"/>
        </a:defRPr>
      </a:lvl8pPr>
      <a:lvl9pPr marL="1828800" algn="l" rtl="0" eaLnBrk="1" fontAlgn="base" hangingPunct="1">
        <a:spcBef>
          <a:spcPct val="20000"/>
        </a:spcBef>
        <a:spcAft>
          <a:spcPct val="0"/>
        </a:spcAft>
        <a:defRPr sz="3600" b="1">
          <a:solidFill>
            <a:srgbClr val="CCECFF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99CCFF"/>
        </a:buClr>
        <a:buSzPct val="110000"/>
        <a:buChar char="•"/>
        <a:defRPr sz="3200">
          <a:solidFill>
            <a:srgbClr val="FFFFCC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99CCFF"/>
        </a:buClr>
        <a:buSzPct val="110000"/>
        <a:buChar char="•"/>
        <a:defRPr sz="2800">
          <a:solidFill>
            <a:srgbClr val="FFFFCC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99CCFF"/>
        </a:buClr>
        <a:buSzPct val="110000"/>
        <a:buChar char="•"/>
        <a:defRPr sz="2400">
          <a:solidFill>
            <a:srgbClr val="FFFFCC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99CCFF"/>
        </a:buClr>
        <a:buSzPct val="110000"/>
        <a:buChar char="–"/>
        <a:defRPr sz="2000">
          <a:solidFill>
            <a:srgbClr val="FFFFCC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99CCFF"/>
        </a:buClr>
        <a:buSzPct val="110000"/>
        <a:buChar char="»"/>
        <a:defRPr sz="2000">
          <a:solidFill>
            <a:srgbClr val="FFFFCC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99CCFF"/>
        </a:buClr>
        <a:buSzPct val="110000"/>
        <a:buChar char="»"/>
        <a:defRPr sz="2000">
          <a:solidFill>
            <a:srgbClr val="FFFFCC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99CCFF"/>
        </a:buClr>
        <a:buSzPct val="110000"/>
        <a:buChar char="»"/>
        <a:defRPr sz="2000">
          <a:solidFill>
            <a:srgbClr val="FFFFCC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99CCFF"/>
        </a:buClr>
        <a:buSzPct val="110000"/>
        <a:buChar char="»"/>
        <a:defRPr sz="2000">
          <a:solidFill>
            <a:srgbClr val="FFFFCC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99CCFF"/>
        </a:buClr>
        <a:buSzPct val="110000"/>
        <a:buChar char="»"/>
        <a:defRPr sz="2000">
          <a:solidFill>
            <a:srgbClr val="FFFFCC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0.png"/><Relationship Id="rId19" Type="http://schemas.openxmlformats.org/officeDocument/2006/relationships/image" Target="../media/image22.png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60.png"/><Relationship Id="rId18" Type="http://schemas.openxmlformats.org/officeDocument/2006/relationships/image" Target="../media/image21.png"/><Relationship Id="rId3" Type="http://schemas.openxmlformats.org/officeDocument/2006/relationships/image" Target="../media/image60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0.png"/><Relationship Id="rId17" Type="http://schemas.openxmlformats.org/officeDocument/2006/relationships/image" Target="../media/image20.png"/><Relationship Id="rId2" Type="http://schemas.openxmlformats.org/officeDocument/2006/relationships/image" Target="../media/image50.png"/><Relationship Id="rId16" Type="http://schemas.openxmlformats.org/officeDocument/2006/relationships/image" Target="../media/image190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14.png"/><Relationship Id="rId5" Type="http://schemas.openxmlformats.org/officeDocument/2006/relationships/image" Target="../media/image80.png"/><Relationship Id="rId15" Type="http://schemas.openxmlformats.org/officeDocument/2006/relationships/image" Target="../media/image180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0.png"/><Relationship Id="rId9" Type="http://schemas.openxmlformats.org/officeDocument/2006/relationships/image" Target="../media/image12.png"/><Relationship Id="rId14" Type="http://schemas.openxmlformats.org/officeDocument/2006/relationships/image" Target="../media/image1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3200" dirty="0">
                <a:solidFill>
                  <a:schemeClr val="accent1"/>
                </a:solidFill>
              </a:rPr>
              <a:t>“The IAEA Global Network of Isotopes in Precipitation (GNIP) </a:t>
            </a:r>
            <a:r>
              <a:rPr lang="en-GB" sz="3200" dirty="0" smtClean="0">
                <a:solidFill>
                  <a:schemeClr val="accent1"/>
                </a:solidFill>
              </a:rPr>
              <a:t>– Overview”</a:t>
            </a:r>
            <a:endParaRPr lang="en-GB" sz="2800" dirty="0" smtClean="0">
              <a:solidFill>
                <a:schemeClr val="accent1"/>
              </a:solidFill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341688"/>
            <a:ext cx="9144000" cy="1727200"/>
          </a:xfrm>
        </p:spPr>
        <p:txBody>
          <a:bodyPr/>
          <a:lstStyle/>
          <a:p>
            <a:pPr eaLnBrk="1" hangingPunct="1">
              <a:lnSpc>
                <a:spcPct val="75000"/>
              </a:lnSpc>
            </a:pPr>
            <a:endParaRPr lang="en-GB" sz="2000" dirty="0" smtClean="0"/>
          </a:p>
          <a:p>
            <a:pPr>
              <a:lnSpc>
                <a:spcPct val="75000"/>
              </a:lnSpc>
            </a:pPr>
            <a:r>
              <a:rPr lang="en-GB" sz="2400" b="1" dirty="0" smtClean="0"/>
              <a:t>Stefan </a:t>
            </a:r>
            <a:r>
              <a:rPr lang="en-GB" sz="2400" b="1" dirty="0" err="1" smtClean="0"/>
              <a:t>Terzer</a:t>
            </a:r>
            <a:endParaRPr lang="en-GB" sz="2400" b="1" dirty="0"/>
          </a:p>
          <a:p>
            <a:pPr eaLnBrk="1" hangingPunct="1">
              <a:lnSpc>
                <a:spcPct val="75000"/>
              </a:lnSpc>
            </a:pPr>
            <a:endParaRPr lang="en-GB" sz="2000" dirty="0" smtClean="0"/>
          </a:p>
          <a:p>
            <a:pPr eaLnBrk="1" hangingPunct="1">
              <a:lnSpc>
                <a:spcPct val="75000"/>
              </a:lnSpc>
            </a:pPr>
            <a:r>
              <a:rPr lang="en-GB" sz="2000" dirty="0" smtClean="0"/>
              <a:t>Isotope Hydrology Section</a:t>
            </a:r>
          </a:p>
          <a:p>
            <a:pPr eaLnBrk="1" hangingPunct="1">
              <a:lnSpc>
                <a:spcPct val="75000"/>
              </a:lnSpc>
            </a:pPr>
            <a:r>
              <a:rPr lang="en-GB" sz="2000" dirty="0" smtClean="0"/>
              <a:t>International Atomic Energy Agency</a:t>
            </a:r>
          </a:p>
          <a:p>
            <a:pPr eaLnBrk="1" hangingPunct="1">
              <a:lnSpc>
                <a:spcPct val="75000"/>
              </a:lnSpc>
            </a:pPr>
            <a:r>
              <a:rPr lang="en-GB" sz="2000" dirty="0" smtClean="0"/>
              <a:t>Vienna, Austria</a:t>
            </a:r>
          </a:p>
          <a:p>
            <a:pPr eaLnBrk="1" hangingPunct="1">
              <a:lnSpc>
                <a:spcPct val="75000"/>
              </a:lnSpc>
            </a:pPr>
            <a:endParaRPr lang="en-GB" sz="1600" dirty="0" smtClean="0"/>
          </a:p>
          <a:p>
            <a:pPr eaLnBrk="1" hangingPunct="1">
              <a:lnSpc>
                <a:spcPct val="75000"/>
              </a:lnSpc>
            </a:pPr>
            <a:endParaRPr lang="en-GB" sz="1600" dirty="0" smtClean="0"/>
          </a:p>
          <a:p>
            <a:pPr eaLnBrk="1" hangingPunct="1">
              <a:lnSpc>
                <a:spcPct val="75000"/>
              </a:lnSpc>
            </a:pPr>
            <a:endParaRPr lang="en-GB" sz="2000" dirty="0" smtClean="0"/>
          </a:p>
        </p:txBody>
      </p:sp>
    </p:spTree>
    <p:extLst>
      <p:ext uri="{BB962C8B-B14F-4D97-AF65-F5344CB8AC3E}">
        <p14:creationId xmlns:p14="http://schemas.microsoft.com/office/powerpoint/2010/main" val="418521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IAEA &amp; GNIP (II)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82574" y="1524000"/>
            <a:ext cx="5965825" cy="4572000"/>
          </a:xfrm>
        </p:spPr>
        <p:txBody>
          <a:bodyPr/>
          <a:lstStyle/>
          <a:p>
            <a:r>
              <a:rPr lang="en-GB" dirty="0" smtClean="0"/>
              <a:t>R&amp;D, Testing, QA/QC</a:t>
            </a:r>
          </a:p>
          <a:p>
            <a:pPr lvl="1"/>
            <a:r>
              <a:rPr lang="en-GB" dirty="0" smtClean="0"/>
              <a:t>Rain sampling devices</a:t>
            </a:r>
          </a:p>
          <a:p>
            <a:pPr lvl="1"/>
            <a:r>
              <a:rPr lang="en-GB" dirty="0" smtClean="0"/>
              <a:t>Laser Spectroscopy, Tritium analysis</a:t>
            </a:r>
          </a:p>
          <a:p>
            <a:pPr lvl="1"/>
            <a:r>
              <a:rPr lang="en-GB" dirty="0" err="1" smtClean="0"/>
              <a:t>Interlaboratory</a:t>
            </a:r>
            <a:r>
              <a:rPr lang="en-GB" dirty="0" smtClean="0"/>
              <a:t> comparison</a:t>
            </a:r>
          </a:p>
          <a:p>
            <a:pPr lvl="1"/>
            <a:endParaRPr lang="en-GB" dirty="0"/>
          </a:p>
          <a:p>
            <a:r>
              <a:rPr lang="en-GB" dirty="0" smtClean="0"/>
              <a:t>GNIP Database</a:t>
            </a:r>
          </a:p>
          <a:p>
            <a:pPr lvl="1"/>
            <a:r>
              <a:rPr lang="en-GB" dirty="0" smtClean="0"/>
              <a:t>Data compilation</a:t>
            </a:r>
          </a:p>
          <a:p>
            <a:pPr lvl="1"/>
            <a:r>
              <a:rPr lang="en-GB" dirty="0" smtClean="0"/>
              <a:t>Dissemination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2" t="-381" r="22246" b="381"/>
          <a:stretch/>
        </p:blipFill>
        <p:spPr bwMode="auto">
          <a:xfrm>
            <a:off x="6248400" y="1354664"/>
            <a:ext cx="2645262" cy="3302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134" y="3668560"/>
            <a:ext cx="3234266" cy="304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446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GNIP data - attributes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Organization by sampling frequency</a:t>
            </a:r>
          </a:p>
          <a:p>
            <a:pPr lvl="1"/>
            <a:r>
              <a:rPr lang="en-GB" dirty="0" smtClean="0"/>
              <a:t>GNIP – monthly (monthly composite samples)</a:t>
            </a:r>
          </a:p>
          <a:p>
            <a:pPr lvl="1"/>
            <a:r>
              <a:rPr lang="en-GB" dirty="0" smtClean="0"/>
              <a:t>GNIP – Events (with resolution &gt; monthly)</a:t>
            </a:r>
          </a:p>
          <a:p>
            <a:pPr lvl="1"/>
            <a:endParaRPr lang="en-GB" dirty="0"/>
          </a:p>
          <a:p>
            <a:r>
              <a:rPr lang="en-GB" dirty="0" smtClean="0"/>
              <a:t>Parameters recorded</a:t>
            </a:r>
          </a:p>
          <a:p>
            <a:pPr lvl="1"/>
            <a:r>
              <a:rPr lang="en-GB" dirty="0" smtClean="0"/>
              <a:t>Isotopic composition (</a:t>
            </a:r>
            <a:r>
              <a:rPr lang="el-GR" dirty="0" smtClean="0"/>
              <a:t>δ</a:t>
            </a:r>
            <a:r>
              <a:rPr lang="en-GB" baseline="30000" dirty="0" smtClean="0"/>
              <a:t>2</a:t>
            </a:r>
            <a:r>
              <a:rPr lang="en-GB" dirty="0" smtClean="0"/>
              <a:t>H, </a:t>
            </a:r>
            <a:r>
              <a:rPr lang="el-GR" dirty="0" smtClean="0"/>
              <a:t>δ</a:t>
            </a:r>
            <a:r>
              <a:rPr lang="en-GB" baseline="30000" dirty="0" smtClean="0"/>
              <a:t>18</a:t>
            </a:r>
            <a:r>
              <a:rPr lang="en-GB" dirty="0" smtClean="0"/>
              <a:t>O, some also </a:t>
            </a:r>
            <a:r>
              <a:rPr lang="en-GB" baseline="30000" dirty="0" smtClean="0"/>
              <a:t>3</a:t>
            </a:r>
            <a:r>
              <a:rPr lang="en-GB" dirty="0" smtClean="0"/>
              <a:t>H)</a:t>
            </a:r>
          </a:p>
          <a:p>
            <a:pPr lvl="1"/>
            <a:r>
              <a:rPr lang="en-GB" dirty="0" smtClean="0"/>
              <a:t>Meteorological attributes (</a:t>
            </a:r>
            <a:r>
              <a:rPr lang="en-GB" dirty="0" err="1" smtClean="0"/>
              <a:t>precip</a:t>
            </a:r>
            <a:r>
              <a:rPr lang="en-GB" dirty="0" smtClean="0"/>
              <a:t> type, amount, air temperature and vapour pressure)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048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GNIP known issues (I)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Coverage-related</a:t>
            </a:r>
          </a:p>
          <a:p>
            <a:pPr lvl="1"/>
            <a:r>
              <a:rPr lang="en-GB" dirty="0" smtClean="0"/>
              <a:t>Uneven </a:t>
            </a:r>
            <a:r>
              <a:rPr lang="en-GB" dirty="0"/>
              <a:t>spatial coverage of stations</a:t>
            </a:r>
          </a:p>
          <a:p>
            <a:pPr lvl="1"/>
            <a:r>
              <a:rPr lang="en-GB" dirty="0" smtClean="0"/>
              <a:t>Need </a:t>
            </a:r>
            <a:r>
              <a:rPr lang="en-GB" dirty="0"/>
              <a:t>for data in remote </a:t>
            </a:r>
            <a:r>
              <a:rPr lang="en-GB" dirty="0" smtClean="0"/>
              <a:t>areas</a:t>
            </a:r>
          </a:p>
          <a:p>
            <a:pPr lvl="1"/>
            <a:r>
              <a:rPr lang="en-GB" dirty="0" smtClean="0"/>
              <a:t>Partial </a:t>
            </a:r>
            <a:r>
              <a:rPr lang="en-GB" dirty="0"/>
              <a:t>or incomplete isotope and/or meteorological records</a:t>
            </a:r>
          </a:p>
          <a:p>
            <a:pPr lvl="1"/>
            <a:endParaRPr lang="de-AT" dirty="0" smtClean="0"/>
          </a:p>
          <a:p>
            <a:r>
              <a:rPr lang="en-GB" dirty="0"/>
              <a:t>Organizational</a:t>
            </a:r>
          </a:p>
          <a:p>
            <a:pPr lvl="1"/>
            <a:r>
              <a:rPr lang="en-GB" dirty="0"/>
              <a:t>Collaboration on voluntary basis</a:t>
            </a:r>
          </a:p>
          <a:p>
            <a:pPr lvl="1"/>
            <a:r>
              <a:rPr lang="en-GB" dirty="0"/>
              <a:t>New users </a:t>
            </a:r>
            <a:r>
              <a:rPr lang="en-GB" dirty="0" smtClean="0"/>
              <a:t>and coordination of new contributors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750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GNIP known issues (II)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Organizational (contd.)</a:t>
            </a:r>
          </a:p>
          <a:p>
            <a:pPr lvl="1"/>
            <a:r>
              <a:rPr lang="en-GB" dirty="0" smtClean="0"/>
              <a:t>Awareness of weather services</a:t>
            </a:r>
          </a:p>
          <a:p>
            <a:pPr lvl="1"/>
            <a:r>
              <a:rPr lang="en-GB" dirty="0" err="1" smtClean="0"/>
              <a:t>Automatization</a:t>
            </a:r>
            <a:r>
              <a:rPr lang="en-GB" dirty="0" smtClean="0"/>
              <a:t> of weather stations</a:t>
            </a:r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Sampling/storage protocols compliance</a:t>
            </a:r>
          </a:p>
          <a:p>
            <a:pPr lvl="1"/>
            <a:r>
              <a:rPr lang="en-GB" dirty="0" smtClean="0"/>
              <a:t>Data QA/QC from externally contributing labs</a:t>
            </a:r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Data ownership issues</a:t>
            </a:r>
          </a:p>
        </p:txBody>
      </p:sp>
    </p:spTree>
    <p:extLst>
      <p:ext uri="{BB962C8B-B14F-4D97-AF65-F5344CB8AC3E}">
        <p14:creationId xmlns:p14="http://schemas.microsoft.com/office/powerpoint/2010/main" val="212816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GNIP </a:t>
            </a:r>
            <a:r>
              <a:rPr lang="de-AT" dirty="0" err="1" smtClean="0"/>
              <a:t>recent</a:t>
            </a:r>
            <a:r>
              <a:rPr lang="de-AT" dirty="0" smtClean="0"/>
              <a:t> </a:t>
            </a:r>
            <a:r>
              <a:rPr lang="de-AT" dirty="0" err="1" smtClean="0"/>
              <a:t>materials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02" y="1350818"/>
            <a:ext cx="3318052" cy="4738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373" y="1153391"/>
            <a:ext cx="3034151" cy="4320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373" y="1559945"/>
            <a:ext cx="3042490" cy="4320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949" y="2008063"/>
            <a:ext cx="3037500" cy="4320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4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3200" dirty="0" smtClean="0">
                <a:solidFill>
                  <a:schemeClr val="accent1"/>
                </a:solidFill>
              </a:rPr>
              <a:t>RCWIP </a:t>
            </a:r>
            <a:r>
              <a:rPr lang="en-GB" sz="3200" dirty="0">
                <a:solidFill>
                  <a:schemeClr val="accent1"/>
                </a:solidFill>
              </a:rPr>
              <a:t>- an improved global water isotope pattern prediction model using fuzzy climatic clustering regionalization</a:t>
            </a:r>
            <a:endParaRPr lang="en-GB" sz="2800" dirty="0" smtClean="0">
              <a:solidFill>
                <a:schemeClr val="accent1"/>
              </a:solidFill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341688"/>
            <a:ext cx="9144000" cy="1727200"/>
          </a:xfrm>
        </p:spPr>
        <p:txBody>
          <a:bodyPr/>
          <a:lstStyle/>
          <a:p>
            <a:pPr eaLnBrk="1" hangingPunct="1">
              <a:lnSpc>
                <a:spcPct val="75000"/>
              </a:lnSpc>
            </a:pPr>
            <a:endParaRPr lang="en-GB" sz="2000" dirty="0" smtClean="0"/>
          </a:p>
          <a:p>
            <a:pPr>
              <a:lnSpc>
                <a:spcPct val="75000"/>
              </a:lnSpc>
            </a:pPr>
            <a:r>
              <a:rPr lang="en-GB" sz="2400" b="1" dirty="0"/>
              <a:t>S. </a:t>
            </a:r>
            <a:r>
              <a:rPr lang="en-GB" sz="2400" b="1" dirty="0" err="1"/>
              <a:t>Terzer</a:t>
            </a:r>
            <a:r>
              <a:rPr lang="en-GB" sz="2400" b="1" dirty="0"/>
              <a:t>, L.I. </a:t>
            </a:r>
            <a:r>
              <a:rPr lang="en-GB" sz="2400" b="1" dirty="0" err="1"/>
              <a:t>Wassenaar</a:t>
            </a:r>
            <a:r>
              <a:rPr lang="en-GB" sz="2400" b="1" dirty="0"/>
              <a:t>,</a:t>
            </a:r>
          </a:p>
          <a:p>
            <a:pPr>
              <a:lnSpc>
                <a:spcPct val="75000"/>
              </a:lnSpc>
            </a:pPr>
            <a:r>
              <a:rPr lang="en-GB" sz="2400" b="1" dirty="0"/>
              <a:t>L</a:t>
            </a:r>
            <a:r>
              <a:rPr lang="en-GB" sz="2400" b="1" dirty="0" smtClean="0"/>
              <a:t>. </a:t>
            </a:r>
            <a:r>
              <a:rPr lang="en-GB" sz="2400" b="1" dirty="0" err="1" smtClean="0"/>
              <a:t>Araguas-Araguas</a:t>
            </a:r>
            <a:r>
              <a:rPr lang="en-GB" sz="2400" b="1" dirty="0" smtClean="0"/>
              <a:t> and </a:t>
            </a:r>
            <a:r>
              <a:rPr lang="en-GB" sz="2400" b="1" dirty="0"/>
              <a:t>P.K. </a:t>
            </a:r>
            <a:r>
              <a:rPr lang="en-GB" sz="2400" b="1" dirty="0" err="1"/>
              <a:t>Aggarwal</a:t>
            </a:r>
            <a:endParaRPr lang="en-GB" sz="2400" b="1" dirty="0"/>
          </a:p>
          <a:p>
            <a:pPr eaLnBrk="1" hangingPunct="1">
              <a:lnSpc>
                <a:spcPct val="75000"/>
              </a:lnSpc>
            </a:pPr>
            <a:endParaRPr lang="en-GB" sz="2000" dirty="0" smtClean="0"/>
          </a:p>
          <a:p>
            <a:pPr eaLnBrk="1" hangingPunct="1">
              <a:lnSpc>
                <a:spcPct val="75000"/>
              </a:lnSpc>
            </a:pPr>
            <a:r>
              <a:rPr lang="en-GB" sz="2000" dirty="0" smtClean="0"/>
              <a:t>Isotope Hydrology Section</a:t>
            </a:r>
          </a:p>
          <a:p>
            <a:pPr eaLnBrk="1" hangingPunct="1">
              <a:lnSpc>
                <a:spcPct val="75000"/>
              </a:lnSpc>
            </a:pPr>
            <a:r>
              <a:rPr lang="en-GB" sz="2000" dirty="0" smtClean="0"/>
              <a:t>International Atomic Energy Agency</a:t>
            </a:r>
          </a:p>
          <a:p>
            <a:pPr eaLnBrk="1" hangingPunct="1">
              <a:lnSpc>
                <a:spcPct val="75000"/>
              </a:lnSpc>
            </a:pPr>
            <a:r>
              <a:rPr lang="en-GB" sz="2000" dirty="0" smtClean="0"/>
              <a:t>Vienna, Austria</a:t>
            </a:r>
          </a:p>
          <a:p>
            <a:pPr eaLnBrk="1" hangingPunct="1">
              <a:lnSpc>
                <a:spcPct val="75000"/>
              </a:lnSpc>
            </a:pPr>
            <a:endParaRPr lang="en-GB" sz="1600" dirty="0" smtClean="0"/>
          </a:p>
          <a:p>
            <a:pPr eaLnBrk="1" hangingPunct="1">
              <a:lnSpc>
                <a:spcPct val="75000"/>
              </a:lnSpc>
            </a:pPr>
            <a:endParaRPr lang="en-GB" sz="1600" dirty="0" smtClean="0"/>
          </a:p>
          <a:p>
            <a:pPr eaLnBrk="1" hangingPunct="1">
              <a:lnSpc>
                <a:spcPct val="75000"/>
              </a:lnSpc>
            </a:pPr>
            <a:endParaRPr lang="en-GB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Isoscapes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Gridded precipitation δ</a:t>
            </a:r>
            <a:r>
              <a:rPr lang="en-US" baseline="30000" dirty="0" smtClean="0"/>
              <a:t>18</a:t>
            </a:r>
            <a:r>
              <a:rPr lang="en-US" dirty="0" smtClean="0"/>
              <a:t>O and δ</a:t>
            </a:r>
            <a:r>
              <a:rPr lang="en-US" baseline="30000" dirty="0" smtClean="0"/>
              <a:t>2</a:t>
            </a:r>
            <a:r>
              <a:rPr lang="en-US" dirty="0" smtClean="0"/>
              <a:t>H prediction data from GNIP (&amp; related) data</a:t>
            </a:r>
          </a:p>
          <a:p>
            <a:endParaRPr lang="en-US" dirty="0" smtClean="0"/>
          </a:p>
          <a:p>
            <a:r>
              <a:rPr lang="en-US" dirty="0" smtClean="0"/>
              <a:t>Increasing demand by hydrology, meteorology, climatology, ecology and forensics</a:t>
            </a:r>
          </a:p>
          <a:p>
            <a:endParaRPr lang="en-US" dirty="0" smtClean="0"/>
          </a:p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regression-interpolation model by Bowen et al. (BW, 2002, 2003)</a:t>
            </a:r>
          </a:p>
          <a:p>
            <a:pPr lvl="1"/>
            <a:r>
              <a:rPr lang="en-US" dirty="0" smtClean="0"/>
              <a:t>δ</a:t>
            </a:r>
            <a:r>
              <a:rPr lang="en-US" baseline="30000" dirty="0" smtClean="0"/>
              <a:t>18</a:t>
            </a:r>
            <a:r>
              <a:rPr lang="en-US" dirty="0" smtClean="0"/>
              <a:t>O = f (Lat</a:t>
            </a:r>
            <a:r>
              <a:rPr lang="en-US" baseline="30000" dirty="0" smtClean="0"/>
              <a:t>2</a:t>
            </a:r>
            <a:r>
              <a:rPr lang="en-US" dirty="0" smtClean="0"/>
              <a:t>, abs(</a:t>
            </a:r>
            <a:r>
              <a:rPr lang="en-US" dirty="0" err="1" smtClean="0"/>
              <a:t>Lat</a:t>
            </a:r>
            <a:r>
              <a:rPr lang="en-US" dirty="0" smtClean="0"/>
              <a:t>), Alt) + Interpolation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05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Workflow: BW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1"/>
              <p:cNvSpPr txBox="1"/>
              <p:nvPr/>
            </p:nvSpPr>
            <p:spPr>
              <a:xfrm>
                <a:off x="1141982" y="2014534"/>
                <a:ext cx="1079500" cy="719455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prstClr val="black"/>
                </a:solidFill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hangingPunct="0">
                  <a:lnSpc>
                    <a:spcPts val="1100"/>
                  </a:lnSpc>
                  <a:spcAft>
                    <a:spcPts val="0"/>
                  </a:spcAft>
                </a:pPr>
                <a:r>
                  <a:rPr lang="en-GB" sz="1000" b="1" kern="1200" dirty="0" smtClean="0">
                    <a:solidFill>
                      <a:schemeClr val="tx1">
                        <a:lumMod val="10000"/>
                      </a:schemeClr>
                    </a:solidFill>
                    <a:effectLst/>
                    <a:ea typeface="Times New Roman"/>
                    <a:cs typeface="Calibri"/>
                  </a:rPr>
                  <a:t>Station data (</a:t>
                </a:r>
                <a:r>
                  <a:rPr lang="en-GB" sz="1000" b="1" i="1" kern="1200" dirty="0" err="1">
                    <a:solidFill>
                      <a:schemeClr val="tx1">
                        <a:lumMod val="10000"/>
                      </a:schemeClr>
                    </a:solidFill>
                    <a:effectLst/>
                    <a:ea typeface="Times New Roman"/>
                    <a:cs typeface="Calibri"/>
                  </a:rPr>
                  <a:t>i</a:t>
                </a:r>
                <a:r>
                  <a:rPr lang="en-GB" sz="1000" b="1" kern="1200" dirty="0">
                    <a:solidFill>
                      <a:schemeClr val="tx1">
                        <a:lumMod val="10000"/>
                      </a:schemeClr>
                    </a:solidFill>
                    <a:effectLst/>
                    <a:ea typeface="Times New Roman"/>
                    <a:cs typeface="Calibri"/>
                  </a:rPr>
                  <a:t>)</a:t>
                </a:r>
                <a:endParaRPr lang="en-GB" sz="1200" dirty="0">
                  <a:solidFill>
                    <a:schemeClr val="tx1">
                      <a:lumMod val="10000"/>
                    </a:schemeClr>
                  </a:solidFill>
                  <a:effectLst/>
                  <a:latin typeface="Times New Roman"/>
                  <a:ea typeface="Times New Roman"/>
                </a:endParaRPr>
              </a:p>
              <a:p>
                <a:pPr algn="ctr" hangingPunct="0">
                  <a:lnSpc>
                    <a:spcPts val="1100"/>
                  </a:lnSpc>
                  <a:spcAft>
                    <a:spcPts val="0"/>
                  </a:spcAft>
                </a:pPr>
                <a:r>
                  <a:rPr lang="en-GB" sz="800" kern="1200" dirty="0">
                    <a:solidFill>
                      <a:schemeClr val="tx1">
                        <a:lumMod val="10000"/>
                      </a:schemeClr>
                    </a:solidFill>
                    <a:effectLst/>
                    <a:ea typeface="Times New Roman"/>
                    <a:cs typeface="Calibri"/>
                  </a:rPr>
                  <a:t>Latitude/Longitude</a:t>
                </a:r>
                <a:endParaRPr lang="en-GB" sz="1200" dirty="0">
                  <a:solidFill>
                    <a:schemeClr val="tx1">
                      <a:lumMod val="10000"/>
                    </a:schemeClr>
                  </a:solidFill>
                  <a:effectLst/>
                  <a:latin typeface="Times New Roman"/>
                  <a:ea typeface="Times New Roman"/>
                </a:endParaRPr>
              </a:p>
              <a:p>
                <a:pPr algn="ctr" hangingPunct="0">
                  <a:lnSpc>
                    <a:spcPts val="1100"/>
                  </a:lnSpc>
                  <a:spcAft>
                    <a:spcPts val="0"/>
                  </a:spcAft>
                </a:pPr>
                <a:r>
                  <a:rPr lang="en-GB" sz="800" kern="1200" dirty="0">
                    <a:solidFill>
                      <a:schemeClr val="tx1">
                        <a:lumMod val="10000"/>
                      </a:schemeClr>
                    </a:solidFill>
                    <a:effectLst/>
                    <a:ea typeface="Times New Roman"/>
                    <a:cs typeface="Calibri"/>
                  </a:rPr>
                  <a:t>Elevation</a:t>
                </a:r>
                <a:endParaRPr lang="en-GB" sz="1200" dirty="0">
                  <a:solidFill>
                    <a:schemeClr val="tx1">
                      <a:lumMod val="10000"/>
                    </a:schemeClr>
                  </a:solidFill>
                  <a:effectLst/>
                  <a:latin typeface="Times New Roman"/>
                  <a:ea typeface="Times New Roman"/>
                </a:endParaRPr>
              </a:p>
              <a:p>
                <a:pPr algn="ctr" hangingPunct="0">
                  <a:lnSpc>
                    <a:spcPts val="11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800" i="1" kern="120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</m:ctrlPr>
                        </m:sSubPr>
                        <m:e>
                          <m:r>
                            <a:rPr lang="en-GB" sz="800" i="1" kern="120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Cambria Math"/>
                              <a:cs typeface="Calibri"/>
                            </a:rPr>
                            <m:t>𝛿</m:t>
                          </m:r>
                        </m:e>
                        <m:sub>
                          <m:r>
                            <a:rPr lang="en-GB" sz="800" i="1" kern="120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1200" dirty="0">
                  <a:solidFill>
                    <a:schemeClr val="tx1">
                      <a:lumMod val="10000"/>
                    </a:schemeClr>
                  </a:solidFill>
                  <a:effectLst/>
                  <a:latin typeface="Times New Roman"/>
                  <a:ea typeface="Times New Roman"/>
                </a:endParaRPr>
              </a:p>
            </p:txBody>
          </p:sp>
        </mc:Choice>
        <mc:Fallback xmlns="">
          <p:sp>
            <p:nvSpPr>
              <p:cNvPr id="6" name="Text 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982" y="2014534"/>
                <a:ext cx="1079500" cy="71945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6350">
                <a:solidFill>
                  <a:prstClr val="black"/>
                </a:solidFill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37"/>
              <p:cNvSpPr txBox="1"/>
              <p:nvPr/>
            </p:nvSpPr>
            <p:spPr>
              <a:xfrm>
                <a:off x="3841982" y="2014534"/>
                <a:ext cx="1980000" cy="1080000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prstClr val="black"/>
                </a:solidFill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hangingPunct="0">
                  <a:lnSpc>
                    <a:spcPts val="1100"/>
                  </a:lnSpc>
                  <a:spcAft>
                    <a:spcPts val="600"/>
                  </a:spcAft>
                </a:pPr>
                <a:r>
                  <a:rPr lang="en-GB" sz="1000" b="1" kern="1200" smtClean="0">
                    <a:solidFill>
                      <a:schemeClr val="tx1">
                        <a:lumMod val="10000"/>
                      </a:schemeClr>
                    </a:solidFill>
                    <a:effectLst/>
                    <a:ea typeface="Times New Roman"/>
                    <a:cs typeface="Calibri"/>
                  </a:rPr>
                  <a:t>Preliminary estimate</a:t>
                </a:r>
                <a:endParaRPr lang="en-GB" sz="1200">
                  <a:solidFill>
                    <a:schemeClr val="tx1">
                      <a:lumMod val="10000"/>
                    </a:schemeClr>
                  </a:solidFill>
                  <a:effectLst/>
                  <a:latin typeface="Times New Roman"/>
                  <a:ea typeface="Times New Roman"/>
                </a:endParaRPr>
              </a:p>
              <a:p>
                <a:pPr algn="ctr" hangingPunct="0">
                  <a:lnSpc>
                    <a:spcPts val="11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100" i="1" kern="120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</m:ctrlPr>
                        </m:sSubPr>
                        <m:e>
                          <m:r>
                            <a:rPr lang="en-GB" sz="1000" i="1" kern="120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  <m:t>𝑝</m:t>
                          </m:r>
                        </m:e>
                        <m:sub>
                          <m:r>
                            <a:rPr lang="en-GB" sz="1000" i="1" kern="120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  <m:t>𝑖</m:t>
                          </m:r>
                        </m:sub>
                      </m:sSub>
                      <m:r>
                        <a:rPr lang="en-GB" sz="1000" i="1" kern="12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  <a:latin typeface="Cambria Math"/>
                          <a:ea typeface="Times New Roman"/>
                          <a:cs typeface="Calibri"/>
                        </a:rPr>
                        <m:t>=</m:t>
                      </m:r>
                      <m:r>
                        <a:rPr lang="en-GB" sz="1000" i="1" kern="12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  <a:latin typeface="Cambria Math"/>
                          <a:ea typeface="Times New Roman"/>
                          <a:cs typeface="Calibri"/>
                        </a:rPr>
                        <m:t>𝑓</m:t>
                      </m:r>
                      <m:r>
                        <a:rPr lang="en-GB" sz="1000" i="1" kern="12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  <a:latin typeface="Cambria Math"/>
                          <a:ea typeface="Times New Roman"/>
                          <a:cs typeface="Calibri"/>
                        </a:rPr>
                        <m:t>(</m:t>
                      </m:r>
                      <m:sSup>
                        <m:sSupPr>
                          <m:ctrlPr>
                            <a:rPr lang="en-GB" sz="1100" i="1" kern="120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</m:ctrlPr>
                        </m:sSupPr>
                        <m:e>
                          <m:r>
                            <a:rPr lang="en-GB" sz="1000" i="1" kern="120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  <m:t>𝑙𝑎𝑡</m:t>
                          </m:r>
                        </m:e>
                        <m:sup>
                          <m:r>
                            <a:rPr lang="en-GB" sz="1000" i="1" kern="120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  <m:t>2</m:t>
                          </m:r>
                        </m:sup>
                      </m:sSup>
                      <m:r>
                        <a:rPr lang="en-GB" sz="1000" i="1" kern="12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  <a:latin typeface="Cambria Math"/>
                          <a:ea typeface="Times New Roman"/>
                          <a:cs typeface="Calibri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en-GB" sz="1100" i="1" kern="120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</m:ctrlPr>
                        </m:dPr>
                        <m:e>
                          <m:r>
                            <a:rPr lang="en-GB" sz="1000" i="1" kern="120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  <m:t>𝑙𝑎𝑡</m:t>
                          </m:r>
                        </m:e>
                      </m:d>
                      <m:r>
                        <a:rPr lang="en-GB" sz="1000" i="1" kern="12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  <a:latin typeface="Cambria Math"/>
                          <a:ea typeface="Times New Roman"/>
                          <a:cs typeface="Calibri"/>
                        </a:rPr>
                        <m:t>,</m:t>
                      </m:r>
                      <m:r>
                        <a:rPr lang="en-GB" sz="1000" i="1" kern="12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  <a:latin typeface="Cambria Math"/>
                          <a:ea typeface="Times New Roman"/>
                          <a:cs typeface="Calibri"/>
                        </a:rPr>
                        <m:t>𝑎𝑙𝑡</m:t>
                      </m:r>
                      <m:r>
                        <a:rPr lang="en-GB" sz="1000" i="1" kern="12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  <a:latin typeface="Cambria Math"/>
                          <a:ea typeface="Times New Roman"/>
                          <a:cs typeface="Calibri"/>
                        </a:rPr>
                        <m:t>)</m:t>
                      </m:r>
                    </m:oMath>
                  </m:oMathPara>
                </a14:m>
                <a:endParaRPr lang="en-GB" sz="1200">
                  <a:solidFill>
                    <a:schemeClr val="tx1">
                      <a:lumMod val="10000"/>
                    </a:schemeClr>
                  </a:solidFill>
                  <a:effectLst/>
                  <a:latin typeface="Times New Roman"/>
                  <a:ea typeface="Times New Roman"/>
                </a:endParaRPr>
              </a:p>
            </p:txBody>
          </p:sp>
        </mc:Choice>
        <mc:Fallback xmlns="">
          <p:sp>
            <p:nvSpPr>
              <p:cNvPr id="7" name="Text 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982" y="2014534"/>
                <a:ext cx="1980000" cy="10800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6350">
                <a:solidFill>
                  <a:prstClr val="black"/>
                </a:solidFill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38"/>
              <p:cNvSpPr txBox="1"/>
              <p:nvPr/>
            </p:nvSpPr>
            <p:spPr>
              <a:xfrm>
                <a:off x="6181982" y="2014534"/>
                <a:ext cx="1439545" cy="1080000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prstClr val="black"/>
                </a:solidFill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hangingPunct="0">
                  <a:lnSpc>
                    <a:spcPts val="1100"/>
                  </a:lnSpc>
                  <a:spcAft>
                    <a:spcPts val="600"/>
                  </a:spcAft>
                </a:pPr>
                <a:r>
                  <a:rPr lang="en-GB" sz="1000" b="1" kern="1200" smtClean="0">
                    <a:solidFill>
                      <a:schemeClr val="tx1">
                        <a:lumMod val="10000"/>
                      </a:schemeClr>
                    </a:solidFill>
                    <a:effectLst/>
                    <a:ea typeface="Times New Roman"/>
                    <a:cs typeface="Calibri"/>
                  </a:rPr>
                  <a:t>Station residual</a:t>
                </a:r>
                <a:endParaRPr lang="en-GB" sz="1200">
                  <a:solidFill>
                    <a:schemeClr val="tx1">
                      <a:lumMod val="10000"/>
                    </a:schemeClr>
                  </a:solidFill>
                  <a:effectLst/>
                  <a:latin typeface="Times New Roman"/>
                  <a:ea typeface="Times New Roman"/>
                </a:endParaRPr>
              </a:p>
              <a:p>
                <a:pPr algn="ctr" hangingPunct="0">
                  <a:lnSpc>
                    <a:spcPts val="11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100" i="1" kern="120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sz="1100" i="1" kern="1200">
                                  <a:solidFill>
                                    <a:schemeClr val="tx1">
                                      <a:lumMod val="10000"/>
                                    </a:schemeClr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GB" sz="1000" i="1" kern="1200">
                                  <a:solidFill>
                                    <a:schemeClr val="tx1">
                                      <a:lumMod val="10000"/>
                                    </a:schemeClr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Calibri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000" i="1" kern="1200">
                                  <a:solidFill>
                                    <a:schemeClr val="tx1">
                                      <a:lumMod val="10000"/>
                                    </a:schemeClr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Calibri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000" i="1" kern="120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  <m:t>=</m:t>
                          </m:r>
                          <m:r>
                            <a:rPr lang="en-GB" sz="1000" i="1" kern="120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Cambria Math"/>
                              <a:cs typeface="Calibri"/>
                            </a:rPr>
                            <m:t>𝛿</m:t>
                          </m:r>
                        </m:e>
                        <m:sub>
                          <m:r>
                            <a:rPr lang="en-GB" sz="1000" i="1" kern="120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  <m:t>𝑖</m:t>
                          </m:r>
                        </m:sub>
                      </m:sSub>
                      <m:r>
                        <a:rPr lang="en-GB" sz="1000" i="1" kern="12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  <a:latin typeface="Cambria Math"/>
                          <a:ea typeface="Times New Roman"/>
                          <a:cs typeface="Calibri"/>
                        </a:rPr>
                        <m:t>−</m:t>
                      </m:r>
                      <m:sSub>
                        <m:sSubPr>
                          <m:ctrlPr>
                            <a:rPr lang="en-GB" sz="1100" i="1" kern="120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</m:ctrlPr>
                        </m:sSubPr>
                        <m:e>
                          <m:r>
                            <a:rPr lang="en-GB" sz="1000" i="1" kern="120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  <m:t>𝑝</m:t>
                          </m:r>
                        </m:e>
                        <m:sub>
                          <m:r>
                            <a:rPr lang="en-GB" sz="1000" i="1" kern="120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1200">
                  <a:solidFill>
                    <a:schemeClr val="tx1">
                      <a:lumMod val="10000"/>
                    </a:schemeClr>
                  </a:solidFill>
                  <a:effectLst/>
                  <a:latin typeface="Times New Roman"/>
                  <a:ea typeface="Times New Roman"/>
                </a:endParaRPr>
              </a:p>
            </p:txBody>
          </p:sp>
        </mc:Choice>
        <mc:Fallback xmlns="">
          <p:sp>
            <p:nvSpPr>
              <p:cNvPr id="8" name="Text 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982" y="2014534"/>
                <a:ext cx="1439545" cy="10800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6350">
                <a:solidFill>
                  <a:prstClr val="black"/>
                </a:solidFill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38"/>
              <p:cNvSpPr txBox="1"/>
              <p:nvPr/>
            </p:nvSpPr>
            <p:spPr>
              <a:xfrm>
                <a:off x="6181981" y="3274534"/>
                <a:ext cx="1439545" cy="539750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prstClr val="black"/>
                </a:solidFill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hangingPunct="0">
                  <a:lnSpc>
                    <a:spcPts val="1100"/>
                  </a:lnSpc>
                  <a:spcAft>
                    <a:spcPts val="0"/>
                  </a:spcAft>
                </a:pPr>
                <a:r>
                  <a:rPr lang="en-GB" sz="1000" b="1" kern="1200" dirty="0" smtClean="0">
                    <a:solidFill>
                      <a:schemeClr val="tx1">
                        <a:lumMod val="10000"/>
                      </a:schemeClr>
                    </a:solidFill>
                    <a:effectLst/>
                    <a:ea typeface="Times New Roman"/>
                    <a:cs typeface="Calibri"/>
                  </a:rPr>
                  <a:t>Interpolation</a:t>
                </a:r>
                <a:endParaRPr lang="en-GB" sz="1200" dirty="0">
                  <a:solidFill>
                    <a:schemeClr val="tx1">
                      <a:lumMod val="10000"/>
                    </a:schemeClr>
                  </a:solidFill>
                  <a:effectLst/>
                  <a:latin typeface="Times New Roman"/>
                  <a:ea typeface="Times New Roman"/>
                </a:endParaRPr>
              </a:p>
              <a:p>
                <a:pPr algn="ctr" hangingPunct="0">
                  <a:lnSpc>
                    <a:spcPts val="11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1200" i="1">
                                  <a:solidFill>
                                    <a:schemeClr val="tx1">
                                      <a:lumMod val="10000"/>
                                    </a:schemeClr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Calibri"/>
                                </a:rPr>
                              </m:ctrlPr>
                            </m:accPr>
                            <m:e>
                              <m:r>
                                <a:rPr lang="en-US" sz="1000" i="1">
                                  <a:solidFill>
                                    <a:schemeClr val="tx1">
                                      <a:lumMod val="10000"/>
                                    </a:schemeClr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Calibri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sz="1000" i="1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  <m:t>𝑥</m:t>
                          </m:r>
                        </m:sub>
                      </m:sSub>
                      <m:r>
                        <a:rPr lang="en-US" sz="1000" i="1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  <a:latin typeface="Cambria Math"/>
                          <a:ea typeface="Times New Roman"/>
                          <a:cs typeface="Calibri"/>
                        </a:rPr>
                        <m:t>=</m:t>
                      </m:r>
                      <m:r>
                        <a:rPr lang="en-US" sz="1000" i="1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  <a:latin typeface="Cambria Math"/>
                          <a:ea typeface="Times New Roman"/>
                          <a:cs typeface="Calibri"/>
                        </a:rPr>
                        <m:t>𝑓</m:t>
                      </m:r>
                      <m:r>
                        <a:rPr lang="en-US" sz="1000" i="1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  <a:latin typeface="Cambria Math"/>
                          <a:ea typeface="Times New Roman"/>
                          <a:cs typeface="Calibri"/>
                        </a:rPr>
                        <m:t>(</m:t>
                      </m:r>
                      <m:sSub>
                        <m:sSubPr>
                          <m:ctrlPr>
                            <a:rPr lang="en-GB" sz="1200" i="1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  <m:t>𝑙𝑎𝑡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  <m:t>𝑥</m:t>
                          </m:r>
                        </m:sub>
                      </m:sSub>
                      <m:r>
                        <a:rPr lang="en-US" sz="1000" i="1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  <a:latin typeface="Cambria Math"/>
                          <a:ea typeface="Times New Roman"/>
                          <a:cs typeface="Calibri"/>
                        </a:rPr>
                        <m:t>, </m:t>
                      </m:r>
                      <m:sSub>
                        <m:sSubPr>
                          <m:ctrlPr>
                            <a:rPr lang="en-GB" sz="1200" i="1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  <m:t>𝑙𝑜𝑛𝑔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  <m:t>𝑥</m:t>
                          </m:r>
                        </m:sub>
                      </m:sSub>
                      <m:r>
                        <a:rPr lang="en-US" sz="1000" i="1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  <a:latin typeface="Cambria Math"/>
                          <a:ea typeface="Times New Roman"/>
                          <a:cs typeface="Calibri"/>
                        </a:rPr>
                        <m:t>,</m:t>
                      </m:r>
                      <m:sSub>
                        <m:sSubPr>
                          <m:ctrlPr>
                            <a:rPr lang="en-GB" sz="1200" i="1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  <m:t>𝑒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  <m:t>𝑖</m:t>
                          </m:r>
                        </m:sub>
                      </m:sSub>
                      <m:r>
                        <a:rPr lang="en-US" sz="1000" i="1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  <a:latin typeface="Cambria Math"/>
                          <a:ea typeface="Times New Roman"/>
                          <a:cs typeface="Calibri"/>
                        </a:rPr>
                        <m:t>)</m:t>
                      </m:r>
                    </m:oMath>
                  </m:oMathPara>
                </a14:m>
                <a:endParaRPr lang="en-GB" sz="1200" dirty="0">
                  <a:solidFill>
                    <a:schemeClr val="tx1">
                      <a:lumMod val="10000"/>
                    </a:schemeClr>
                  </a:solidFill>
                  <a:effectLst/>
                  <a:latin typeface="Times New Roman"/>
                  <a:ea typeface="Times New Roman"/>
                </a:endParaRPr>
              </a:p>
            </p:txBody>
          </p:sp>
        </mc:Choice>
        <mc:Fallback xmlns="">
          <p:sp>
            <p:nvSpPr>
              <p:cNvPr id="9" name="Text 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981" y="3274534"/>
                <a:ext cx="1439545" cy="53975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6350">
                <a:solidFill>
                  <a:prstClr val="black"/>
                </a:solidFill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Box 37"/>
              <p:cNvSpPr txBox="1"/>
              <p:nvPr/>
            </p:nvSpPr>
            <p:spPr>
              <a:xfrm>
                <a:off x="3841978" y="3994442"/>
                <a:ext cx="1980003" cy="989965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prstClr val="black"/>
                </a:solidFill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hangingPunct="0">
                  <a:lnSpc>
                    <a:spcPts val="1100"/>
                  </a:lnSpc>
                  <a:spcAft>
                    <a:spcPts val="0"/>
                  </a:spcAft>
                </a:pPr>
                <a:r>
                  <a:rPr lang="en-GB" sz="1000" b="1" kern="1200" dirty="0" smtClean="0">
                    <a:solidFill>
                      <a:schemeClr val="tx1">
                        <a:lumMod val="10000"/>
                      </a:schemeClr>
                    </a:solidFill>
                    <a:effectLst/>
                    <a:ea typeface="Times New Roman"/>
                    <a:cs typeface="Calibri"/>
                  </a:rPr>
                  <a:t>Regression estimate</a:t>
                </a:r>
                <a:endParaRPr lang="en-GB" sz="1200" dirty="0">
                  <a:solidFill>
                    <a:schemeClr val="tx1">
                      <a:lumMod val="10000"/>
                    </a:schemeClr>
                  </a:solidFill>
                  <a:effectLst/>
                  <a:latin typeface="Times New Roman"/>
                  <a:ea typeface="Times New Roman"/>
                </a:endParaRPr>
              </a:p>
              <a:p>
                <a:pPr algn="ctr" hangingPunct="0">
                  <a:lnSpc>
                    <a:spcPts val="1100"/>
                  </a:lnSpc>
                  <a:spcAft>
                    <a:spcPts val="0"/>
                  </a:spcAft>
                </a:pPr>
                <a:r>
                  <a:rPr lang="en-GB" sz="800" kern="1200" dirty="0">
                    <a:solidFill>
                      <a:schemeClr val="tx1">
                        <a:lumMod val="10000"/>
                      </a:schemeClr>
                    </a:solidFill>
                    <a:effectLst/>
                    <a:ea typeface="Times New Roman"/>
                    <a:cs typeface="Calibri"/>
                  </a:rPr>
                  <a:t>for each grid cell</a:t>
                </a:r>
                <a:endParaRPr lang="en-GB" sz="1200" dirty="0">
                  <a:solidFill>
                    <a:schemeClr val="tx1">
                      <a:lumMod val="10000"/>
                    </a:schemeClr>
                  </a:solidFill>
                  <a:effectLst/>
                  <a:latin typeface="Times New Roman"/>
                  <a:ea typeface="Times New Roman"/>
                </a:endParaRPr>
              </a:p>
              <a:p>
                <a:pPr algn="ctr" hangingPunct="0">
                  <a:lnSpc>
                    <a:spcPts val="11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kern="1200">
                            <a:solidFill>
                              <a:schemeClr val="tx1">
                                <a:lumMod val="10000"/>
                              </a:schemeClr>
                            </a:solidFill>
                            <a:effectLst/>
                            <a:latin typeface="Cambria Math"/>
                            <a:ea typeface="Times New Roman"/>
                            <a:cs typeface="Calibri"/>
                          </a:rPr>
                        </m:ctrlPr>
                      </m:sSubPr>
                      <m:e>
                        <m:r>
                          <a:rPr lang="en-GB" sz="1000" i="1" kern="1200">
                            <a:solidFill>
                              <a:schemeClr val="tx1">
                                <a:lumMod val="10000"/>
                              </a:schemeClr>
                            </a:solidFill>
                            <a:effectLst/>
                            <a:latin typeface="Cambria Math"/>
                            <a:ea typeface="Times New Roman"/>
                            <a:cs typeface="Calibri"/>
                          </a:rPr>
                          <m:t>𝑝</m:t>
                        </m:r>
                      </m:e>
                      <m:sub>
                        <m:r>
                          <a:rPr lang="en-GB" sz="1000" i="1" kern="1200">
                            <a:solidFill>
                              <a:schemeClr val="tx1">
                                <a:lumMod val="10000"/>
                              </a:schemeClr>
                            </a:solidFill>
                            <a:effectLst/>
                            <a:latin typeface="Cambria Math"/>
                            <a:ea typeface="Times New Roman"/>
                            <a:cs typeface="Calibri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GB" sz="1000" b="1" kern="1200" dirty="0">
                    <a:solidFill>
                      <a:schemeClr val="tx1">
                        <a:lumMod val="10000"/>
                      </a:schemeClr>
                    </a:solidFill>
                    <a:effectLst/>
                    <a:ea typeface="Times New Roman"/>
                    <a:cs typeface="Calibri"/>
                  </a:rPr>
                  <a:t> </a:t>
                </a:r>
                <a:r>
                  <a:rPr lang="en-GB" sz="800" kern="1200" dirty="0">
                    <a:solidFill>
                      <a:schemeClr val="tx1">
                        <a:lumMod val="10000"/>
                      </a:schemeClr>
                    </a:solidFill>
                    <a:effectLst/>
                    <a:ea typeface="Times New Roman"/>
                    <a:cs typeface="Calibri"/>
                  </a:rPr>
                  <a:t>using</a:t>
                </a:r>
                <a:r>
                  <a:rPr lang="en-GB" sz="1000" b="1" kern="1200" dirty="0">
                    <a:solidFill>
                      <a:schemeClr val="tx1">
                        <a:lumMod val="10000"/>
                      </a:schemeClr>
                    </a:solidFill>
                    <a:effectLst/>
                    <a:ea typeface="Times New Roman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GB" sz="1200" i="1" kern="120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mbria Math"/>
                        <a:ea typeface="Times New Roman"/>
                        <a:cs typeface="Calibri"/>
                      </a:rPr>
                      <m:t>𝑓</m:t>
                    </m:r>
                  </m:oMath>
                </a14:m>
                <a:r>
                  <a:rPr lang="en-GB" sz="1000" b="1" kern="1200" dirty="0">
                    <a:solidFill>
                      <a:schemeClr val="tx1">
                        <a:lumMod val="10000"/>
                      </a:schemeClr>
                    </a:solidFill>
                    <a:effectLst/>
                    <a:ea typeface="Times New Roman"/>
                    <a:cs typeface="Calibri"/>
                  </a:rPr>
                  <a:t> </a:t>
                </a:r>
                <a:endParaRPr lang="en-GB" sz="1200" dirty="0">
                  <a:solidFill>
                    <a:schemeClr val="tx1">
                      <a:lumMod val="10000"/>
                    </a:schemeClr>
                  </a:solidFill>
                  <a:effectLst/>
                  <a:latin typeface="Times New Roman"/>
                  <a:ea typeface="Times New Roman"/>
                </a:endParaRPr>
              </a:p>
            </p:txBody>
          </p:sp>
        </mc:Choice>
        <mc:Fallback xmlns="">
          <p:sp>
            <p:nvSpPr>
              <p:cNvPr id="10" name="Text 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978" y="3994442"/>
                <a:ext cx="1980003" cy="9899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6350">
                <a:solidFill>
                  <a:prstClr val="black"/>
                </a:solidFill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Box 1"/>
          <p:cNvSpPr txBox="1"/>
          <p:nvPr/>
        </p:nvSpPr>
        <p:spPr>
          <a:xfrm>
            <a:off x="1141982" y="3994534"/>
            <a:ext cx="1079500" cy="629875"/>
          </a:xfrm>
          <a:prstGeom prst="rect">
            <a:avLst/>
          </a:prstGeom>
          <a:solidFill>
            <a:schemeClr val="tx2"/>
          </a:solidFill>
          <a:ln w="6350">
            <a:solidFill>
              <a:prstClr val="black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hangingPunct="0">
              <a:lnSpc>
                <a:spcPts val="1100"/>
              </a:lnSpc>
              <a:spcAft>
                <a:spcPts val="0"/>
              </a:spcAft>
            </a:pPr>
            <a:r>
              <a:rPr lang="en-GB" sz="1000" b="1" kern="1200" dirty="0">
                <a:solidFill>
                  <a:schemeClr val="tx1">
                    <a:lumMod val="10000"/>
                  </a:schemeClr>
                </a:solidFill>
                <a:effectLst/>
                <a:ea typeface="Times New Roman"/>
                <a:cs typeface="Calibri"/>
              </a:rPr>
              <a:t>DEM</a:t>
            </a:r>
            <a:endParaRPr lang="en-GB" sz="1200" dirty="0">
              <a:solidFill>
                <a:schemeClr val="tx1">
                  <a:lumMod val="10000"/>
                </a:schemeClr>
              </a:solidFill>
              <a:effectLst/>
              <a:latin typeface="Times New Roman"/>
              <a:ea typeface="Times New Roman"/>
            </a:endParaRPr>
          </a:p>
          <a:p>
            <a:pPr algn="ctr" hangingPunct="0">
              <a:lnSpc>
                <a:spcPts val="1100"/>
              </a:lnSpc>
              <a:spcAft>
                <a:spcPts val="0"/>
              </a:spcAft>
            </a:pPr>
            <a:r>
              <a:rPr lang="en-GB" sz="800" kern="1200" dirty="0">
                <a:solidFill>
                  <a:schemeClr val="tx1">
                    <a:lumMod val="10000"/>
                  </a:schemeClr>
                </a:solidFill>
                <a:effectLst/>
                <a:ea typeface="Times New Roman"/>
                <a:cs typeface="Calibri"/>
              </a:rPr>
              <a:t>Latitude/Longitude</a:t>
            </a:r>
            <a:endParaRPr lang="en-GB" sz="1200" dirty="0">
              <a:solidFill>
                <a:schemeClr val="tx1">
                  <a:lumMod val="10000"/>
                </a:schemeClr>
              </a:solidFill>
              <a:effectLst/>
              <a:latin typeface="Times New Roman"/>
              <a:ea typeface="Times New Roman"/>
            </a:endParaRPr>
          </a:p>
          <a:p>
            <a:pPr algn="ctr" hangingPunct="0">
              <a:lnSpc>
                <a:spcPts val="1100"/>
              </a:lnSpc>
              <a:spcAft>
                <a:spcPts val="0"/>
              </a:spcAft>
            </a:pPr>
            <a:r>
              <a:rPr lang="en-GB" sz="800" kern="1200" dirty="0">
                <a:solidFill>
                  <a:schemeClr val="tx1">
                    <a:lumMod val="10000"/>
                  </a:schemeClr>
                </a:solidFill>
                <a:effectLst/>
                <a:ea typeface="Times New Roman"/>
                <a:cs typeface="Calibri"/>
              </a:rPr>
              <a:t>Elevation</a:t>
            </a:r>
            <a:endParaRPr lang="en-GB" sz="1200" dirty="0">
              <a:solidFill>
                <a:schemeClr val="tx1">
                  <a:lumMod val="10000"/>
                </a:schemeClr>
              </a:solidFill>
              <a:effectLst/>
              <a:latin typeface="Times New Roman"/>
              <a:ea typeface="Times New Roman"/>
            </a:endParaRPr>
          </a:p>
        </p:txBody>
      </p:sp>
      <p:cxnSp>
        <p:nvCxnSpPr>
          <p:cNvPr id="13" name="Straight Arrow Connector 12"/>
          <p:cNvCxnSpPr>
            <a:stCxn id="6" idx="3"/>
            <a:endCxn id="7" idx="1"/>
          </p:cNvCxnSpPr>
          <p:nvPr/>
        </p:nvCxnSpPr>
        <p:spPr>
          <a:xfrm>
            <a:off x="2221482" y="2374262"/>
            <a:ext cx="1620500" cy="18027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344501" y="2182376"/>
            <a:ext cx="179070" cy="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244271" y="7050299"/>
            <a:ext cx="72390" cy="182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200000"/>
              </a:lnSpc>
              <a:spcAft>
                <a:spcPts val="1000"/>
              </a:spcAft>
            </a:pPr>
            <a:r>
              <a:rPr lang="en-GB" sz="1200">
                <a:effectLst/>
                <a:latin typeface="Times New Roman"/>
                <a:ea typeface="Times New Roman"/>
                <a:cs typeface="Times New Roman"/>
              </a:rPr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 Box 117"/>
              <p:cNvSpPr txBox="1"/>
              <p:nvPr/>
            </p:nvSpPr>
            <p:spPr>
              <a:xfrm>
                <a:off x="6181983" y="3994534"/>
                <a:ext cx="1439545" cy="989965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prstClr val="black"/>
                </a:solidFill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GB" sz="1000" b="1" kern="1200" dirty="0" smtClean="0">
                    <a:solidFill>
                      <a:schemeClr val="tx1">
                        <a:lumMod val="10000"/>
                      </a:schemeClr>
                    </a:solidFill>
                    <a:effectLst/>
                    <a:ea typeface="Times New Roman"/>
                  </a:rPr>
                  <a:t>Final estimate</a:t>
                </a:r>
                <a:endParaRPr lang="en-GB" sz="1200" dirty="0">
                  <a:solidFill>
                    <a:schemeClr val="tx1">
                      <a:lumMod val="10000"/>
                    </a:schemeClr>
                  </a:solidFill>
                  <a:effectLst/>
                  <a:latin typeface="Times New Roman"/>
                  <a:ea typeface="Times New Roman"/>
                </a:endParaRPr>
              </a:p>
              <a:p>
                <a:pPr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1200" i="1">
                                  <a:solidFill>
                                    <a:schemeClr val="tx1">
                                      <a:lumMod val="10000"/>
                                    </a:schemeClr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</m:ctrlPr>
                            </m:accPr>
                            <m:e>
                              <m:r>
                                <a:rPr lang="en-GB" sz="1000" i="1">
                                  <a:solidFill>
                                    <a:schemeClr val="tx1">
                                      <a:lumMod val="10000"/>
                                    </a:schemeClr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𝛿</m:t>
                              </m:r>
                            </m:e>
                          </m:acc>
                        </m:e>
                        <m:sub>
                          <m:r>
                            <a:rPr lang="en-GB" sz="1000" i="1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</a:rPr>
                            <m:t>𝑥</m:t>
                          </m:r>
                        </m:sub>
                      </m:sSub>
                      <m:r>
                        <a:rPr lang="en-GB" sz="1000" i="1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  <a:latin typeface="Cambria Math"/>
                          <a:ea typeface="Times New Roman"/>
                        </a:rPr>
                        <m:t>=</m:t>
                      </m:r>
                      <m:sSub>
                        <m:sSubPr>
                          <m:ctrlPr>
                            <a:rPr lang="en-GB" sz="1200" i="1" kern="120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</a:rPr>
                          </m:ctrlPr>
                        </m:sSubPr>
                        <m:e>
                          <m:r>
                            <a:rPr lang="en-GB" sz="1000" i="1" kern="120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</a:rPr>
                            <m:t>𝑝</m:t>
                          </m:r>
                        </m:e>
                        <m:sub>
                          <m:r>
                            <a:rPr lang="en-GB" sz="1000" i="1" kern="120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</a:rPr>
                            <m:t>𝑥</m:t>
                          </m:r>
                        </m:sub>
                      </m:sSub>
                      <m:r>
                        <a:rPr lang="en-GB" sz="1000" i="1" kern="12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  <a:latin typeface="Cambria Math"/>
                          <a:ea typeface="Times New Roman"/>
                        </a:rPr>
                        <m:t>+</m:t>
                      </m:r>
                      <m:sSub>
                        <m:sSubPr>
                          <m:ctrlPr>
                            <a:rPr lang="en-GB" sz="1200" i="1" kern="120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1200" i="1" kern="1200">
                                  <a:solidFill>
                                    <a:schemeClr val="tx1">
                                      <a:lumMod val="10000"/>
                                    </a:schemeClr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</m:ctrlPr>
                            </m:accPr>
                            <m:e>
                              <m:r>
                                <a:rPr lang="en-GB" sz="1000" i="1" kern="1200">
                                  <a:solidFill>
                                    <a:schemeClr val="tx1">
                                      <a:lumMod val="10000"/>
                                    </a:schemeClr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GB" sz="1000" i="1" kern="120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sz="1200" dirty="0">
                  <a:solidFill>
                    <a:schemeClr val="tx1">
                      <a:lumMod val="10000"/>
                    </a:schemeClr>
                  </a:solidFill>
                  <a:effectLst/>
                  <a:latin typeface="Times New Roman"/>
                  <a:ea typeface="Times New Roman"/>
                </a:endParaRPr>
              </a:p>
            </p:txBody>
          </p:sp>
        </mc:Choice>
        <mc:Fallback xmlns="">
          <p:sp>
            <p:nvSpPr>
              <p:cNvPr id="37" name="Text Box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983" y="3994534"/>
                <a:ext cx="1439545" cy="989965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  <a:ln w="6350">
                <a:solidFill>
                  <a:prstClr val="black"/>
                </a:solidFill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Elbow Connector 94"/>
          <p:cNvCxnSpPr>
            <a:stCxn id="7" idx="3"/>
            <a:endCxn id="8" idx="1"/>
          </p:cNvCxnSpPr>
          <p:nvPr/>
        </p:nvCxnSpPr>
        <p:spPr bwMode="auto">
          <a:xfrm>
            <a:off x="5821982" y="2554534"/>
            <a:ext cx="3600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09" name="Elbow Connector 8208"/>
          <p:cNvCxnSpPr>
            <a:stCxn id="8" idx="2"/>
            <a:endCxn id="9" idx="0"/>
          </p:cNvCxnSpPr>
          <p:nvPr/>
        </p:nvCxnSpPr>
        <p:spPr bwMode="auto">
          <a:xfrm rot="5400000">
            <a:off x="6811755" y="3184534"/>
            <a:ext cx="180000" cy="1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11" name="Elbow Connector 8210"/>
          <p:cNvCxnSpPr>
            <a:endCxn id="9" idx="0"/>
          </p:cNvCxnSpPr>
          <p:nvPr/>
        </p:nvCxnSpPr>
        <p:spPr bwMode="auto">
          <a:xfrm rot="5400000">
            <a:off x="6811755" y="3184534"/>
            <a:ext cx="180000" cy="1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13" name="Elbow Connector 8212"/>
          <p:cNvCxnSpPr>
            <a:stCxn id="9" idx="2"/>
            <a:endCxn id="37" idx="0"/>
          </p:cNvCxnSpPr>
          <p:nvPr/>
        </p:nvCxnSpPr>
        <p:spPr bwMode="auto">
          <a:xfrm rot="16200000" flipH="1">
            <a:off x="6811630" y="3904408"/>
            <a:ext cx="180250" cy="2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15" name="Elbow Connector 8214"/>
          <p:cNvCxnSpPr/>
          <p:nvPr/>
        </p:nvCxnSpPr>
        <p:spPr bwMode="auto">
          <a:xfrm>
            <a:off x="4561435" y="4129474"/>
            <a:ext cx="191208" cy="359951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18" name="Elbow Connector 8217"/>
          <p:cNvCxnSpPr/>
          <p:nvPr/>
        </p:nvCxnSpPr>
        <p:spPr bwMode="auto">
          <a:xfrm flipV="1">
            <a:off x="4561437" y="4489425"/>
            <a:ext cx="191206" cy="46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20" name="Elbow Connector 8219"/>
          <p:cNvCxnSpPr/>
          <p:nvPr/>
        </p:nvCxnSpPr>
        <p:spPr bwMode="auto">
          <a:xfrm flipV="1">
            <a:off x="4561434" y="4489425"/>
            <a:ext cx="191209" cy="360045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24" name="Elbow Connector 8223"/>
          <p:cNvCxnSpPr>
            <a:stCxn id="10" idx="3"/>
            <a:endCxn id="37" idx="1"/>
          </p:cNvCxnSpPr>
          <p:nvPr/>
        </p:nvCxnSpPr>
        <p:spPr bwMode="auto">
          <a:xfrm>
            <a:off x="5821981" y="4489425"/>
            <a:ext cx="360002" cy="92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28" name="Elbow Connector 8227"/>
          <p:cNvCxnSpPr>
            <a:stCxn id="11" idx="3"/>
            <a:endCxn id="10" idx="1"/>
          </p:cNvCxnSpPr>
          <p:nvPr/>
        </p:nvCxnSpPr>
        <p:spPr bwMode="auto">
          <a:xfrm>
            <a:off x="2221482" y="4309472"/>
            <a:ext cx="1620496" cy="179953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2621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/>
              <a:t>Regression-Interpolation Models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de-DE" dirty="0"/>
              <a:t>Global </a:t>
            </a:r>
            <a:r>
              <a:rPr lang="de-DE" dirty="0" err="1"/>
              <a:t>parameterization</a:t>
            </a:r>
            <a:endParaRPr lang="de-DE" dirty="0"/>
          </a:p>
          <a:p>
            <a:pPr lvl="1">
              <a:lnSpc>
                <a:spcPct val="90000"/>
              </a:lnSpc>
            </a:pPr>
            <a:r>
              <a:rPr lang="de-DE" dirty="0"/>
              <a:t>Best-</a:t>
            </a:r>
            <a:r>
              <a:rPr lang="de-DE" dirty="0" err="1"/>
              <a:t>suited</a:t>
            </a:r>
            <a:r>
              <a:rPr lang="de-DE" dirty="0"/>
              <a:t> </a:t>
            </a:r>
            <a:r>
              <a:rPr lang="de-DE" dirty="0" err="1"/>
              <a:t>regressor</a:t>
            </a:r>
            <a:r>
              <a:rPr lang="de-DE" dirty="0"/>
              <a:t> </a:t>
            </a:r>
            <a:r>
              <a:rPr lang="de-DE" dirty="0" err="1"/>
              <a:t>combination</a:t>
            </a:r>
            <a:r>
              <a:rPr lang="de-DE" dirty="0"/>
              <a:t> (Bowen 2010)</a:t>
            </a:r>
          </a:p>
          <a:p>
            <a:pPr lvl="1">
              <a:lnSpc>
                <a:spcPct val="90000"/>
              </a:lnSpc>
            </a:pPr>
            <a:endParaRPr lang="de-DE" dirty="0"/>
          </a:p>
          <a:p>
            <a:pPr>
              <a:lnSpc>
                <a:spcPct val="90000"/>
              </a:lnSpc>
            </a:pPr>
            <a:r>
              <a:rPr lang="de-DE" dirty="0"/>
              <a:t>Vs. regional </a:t>
            </a:r>
            <a:r>
              <a:rPr lang="de-DE" dirty="0" err="1"/>
              <a:t>fitting</a:t>
            </a:r>
            <a:endParaRPr lang="de-DE" dirty="0"/>
          </a:p>
          <a:p>
            <a:pPr lvl="1">
              <a:lnSpc>
                <a:spcPct val="90000"/>
              </a:lnSpc>
            </a:pPr>
            <a:r>
              <a:rPr lang="de-DE" dirty="0"/>
              <a:t>Austria (</a:t>
            </a:r>
            <a:r>
              <a:rPr lang="de-DE" dirty="0" err="1"/>
              <a:t>Liebminger</a:t>
            </a:r>
            <a:r>
              <a:rPr lang="de-DE" dirty="0"/>
              <a:t> et al. 2006)</a:t>
            </a:r>
          </a:p>
          <a:p>
            <a:pPr lvl="1">
              <a:lnSpc>
                <a:spcPct val="90000"/>
              </a:lnSpc>
            </a:pPr>
            <a:r>
              <a:rPr lang="de-DE" dirty="0" err="1"/>
              <a:t>Mediterranean</a:t>
            </a:r>
            <a:r>
              <a:rPr lang="de-DE" dirty="0"/>
              <a:t> (</a:t>
            </a:r>
            <a:r>
              <a:rPr lang="de-DE" dirty="0" err="1"/>
              <a:t>Lykoudis</a:t>
            </a:r>
            <a:r>
              <a:rPr lang="de-DE" dirty="0"/>
              <a:t> &amp; </a:t>
            </a:r>
            <a:r>
              <a:rPr lang="de-DE" dirty="0" err="1"/>
              <a:t>Argiriou</a:t>
            </a:r>
            <a:r>
              <a:rPr lang="de-DE" dirty="0"/>
              <a:t> 2007)</a:t>
            </a:r>
          </a:p>
          <a:p>
            <a:pPr lvl="1">
              <a:lnSpc>
                <a:spcPct val="90000"/>
              </a:lnSpc>
            </a:pPr>
            <a:r>
              <a:rPr lang="de-DE" dirty="0"/>
              <a:t>China (</a:t>
            </a:r>
            <a:r>
              <a:rPr lang="de-DE" dirty="0" err="1"/>
              <a:t>Lui</a:t>
            </a:r>
            <a:r>
              <a:rPr lang="de-DE" dirty="0"/>
              <a:t> et al. 2008)</a:t>
            </a:r>
          </a:p>
          <a:p>
            <a:pPr lvl="1">
              <a:lnSpc>
                <a:spcPct val="90000"/>
              </a:lnSpc>
            </a:pPr>
            <a:r>
              <a:rPr lang="de-DE" dirty="0"/>
              <a:t>Mexico (</a:t>
            </a:r>
            <a:r>
              <a:rPr lang="de-DE" dirty="0" err="1"/>
              <a:t>Wassenaar</a:t>
            </a:r>
            <a:r>
              <a:rPr lang="de-DE" dirty="0"/>
              <a:t> et al. 2009)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5076824" y="2636837"/>
            <a:ext cx="3660775" cy="830997"/>
          </a:xfrm>
          <a:prstGeom prst="rect">
            <a:avLst/>
          </a:prstGeom>
          <a:solidFill>
            <a:schemeClr val="accent5"/>
          </a:solidFill>
          <a:ln>
            <a:solidFill>
              <a:prstClr val="black"/>
            </a:solidFill>
          </a:ln>
          <a:effectLst/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chemeClr val="tx1">
                    <a:lumMod val="10000"/>
                  </a:schemeClr>
                </a:solidFill>
                <a:latin typeface="+mj-lt"/>
              </a:rPr>
              <a:t>Global </a:t>
            </a:r>
            <a:r>
              <a:rPr lang="de-DE" b="1" dirty="0" err="1" smtClean="0">
                <a:solidFill>
                  <a:schemeClr val="tx1">
                    <a:lumMod val="10000"/>
                  </a:schemeClr>
                </a:solidFill>
                <a:latin typeface="+mj-lt"/>
              </a:rPr>
              <a:t>coverage</a:t>
            </a:r>
            <a:r>
              <a:rPr lang="de-DE" b="1" dirty="0" smtClean="0">
                <a:solidFill>
                  <a:schemeClr val="tx1">
                    <a:lumMod val="10000"/>
                  </a:schemeClr>
                </a:solidFill>
                <a:latin typeface="+mj-lt"/>
              </a:rPr>
              <a:t> but</a:t>
            </a:r>
            <a:endParaRPr lang="de-DE" b="1" dirty="0">
              <a:solidFill>
                <a:schemeClr val="tx1">
                  <a:lumMod val="10000"/>
                </a:schemeClr>
              </a:solidFill>
              <a:latin typeface="+mj-lt"/>
            </a:endParaRPr>
          </a:p>
          <a:p>
            <a:r>
              <a:rPr lang="de-DE" b="1" dirty="0" err="1" smtClean="0">
                <a:solidFill>
                  <a:schemeClr val="tx1">
                    <a:lumMod val="10000"/>
                  </a:schemeClr>
                </a:solidFill>
                <a:latin typeface="+mj-lt"/>
              </a:rPr>
              <a:t>poorer</a:t>
            </a:r>
            <a:r>
              <a:rPr lang="de-DE" b="1" dirty="0" smtClean="0">
                <a:solidFill>
                  <a:schemeClr val="tx1">
                    <a:lumMod val="10000"/>
                  </a:schemeClr>
                </a:solidFill>
                <a:latin typeface="+mj-lt"/>
              </a:rPr>
              <a:t> </a:t>
            </a:r>
            <a:r>
              <a:rPr lang="de-DE" b="1" dirty="0" err="1" smtClean="0">
                <a:solidFill>
                  <a:schemeClr val="tx1">
                    <a:lumMod val="10000"/>
                  </a:schemeClr>
                </a:solidFill>
                <a:latin typeface="+mj-lt"/>
              </a:rPr>
              <a:t>local</a:t>
            </a:r>
            <a:r>
              <a:rPr lang="de-DE" b="1" dirty="0" smtClean="0">
                <a:solidFill>
                  <a:schemeClr val="tx1">
                    <a:lumMod val="10000"/>
                  </a:schemeClr>
                </a:solidFill>
                <a:latin typeface="+mj-lt"/>
              </a:rPr>
              <a:t> </a:t>
            </a:r>
            <a:r>
              <a:rPr lang="de-DE" b="1" dirty="0" err="1" smtClean="0">
                <a:solidFill>
                  <a:schemeClr val="tx1">
                    <a:lumMod val="10000"/>
                  </a:schemeClr>
                </a:solidFill>
                <a:latin typeface="+mj-lt"/>
              </a:rPr>
              <a:t>predictions</a:t>
            </a:r>
            <a:endParaRPr lang="de-DE" b="1" dirty="0">
              <a:solidFill>
                <a:schemeClr val="tx1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6447897" y="5174089"/>
            <a:ext cx="2353529" cy="830997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tx1">
                <a:lumMod val="10000"/>
              </a:schemeClr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de-DE" b="1" dirty="0" err="1">
                <a:solidFill>
                  <a:schemeClr val="tx1">
                    <a:lumMod val="10000"/>
                  </a:schemeClr>
                </a:solidFill>
                <a:latin typeface="+mj-lt"/>
              </a:rPr>
              <a:t>Better</a:t>
            </a:r>
            <a:r>
              <a:rPr lang="de-DE" b="1" dirty="0">
                <a:solidFill>
                  <a:schemeClr val="tx1">
                    <a:lumMod val="10000"/>
                  </a:schemeClr>
                </a:solidFill>
                <a:latin typeface="+mj-lt"/>
              </a:rPr>
              <a:t> fit but</a:t>
            </a:r>
          </a:p>
          <a:p>
            <a:r>
              <a:rPr lang="de-DE" b="1" dirty="0">
                <a:solidFill>
                  <a:schemeClr val="tx1">
                    <a:lumMod val="10000"/>
                  </a:schemeClr>
                </a:solidFill>
                <a:latin typeface="+mj-lt"/>
              </a:rPr>
              <a:t>l</a:t>
            </a:r>
            <a:r>
              <a:rPr lang="de-DE" b="1" dirty="0" smtClean="0">
                <a:solidFill>
                  <a:schemeClr val="tx1">
                    <a:lumMod val="10000"/>
                  </a:schemeClr>
                </a:solidFill>
                <a:latin typeface="+mj-lt"/>
              </a:rPr>
              <a:t>imited </a:t>
            </a:r>
            <a:r>
              <a:rPr lang="de-DE" b="1" dirty="0" err="1">
                <a:solidFill>
                  <a:schemeClr val="tx1">
                    <a:lumMod val="10000"/>
                  </a:schemeClr>
                </a:solidFill>
                <a:latin typeface="+mj-lt"/>
              </a:rPr>
              <a:t>domain</a:t>
            </a:r>
            <a:endParaRPr lang="de-DE" b="1" dirty="0">
              <a:solidFill>
                <a:schemeClr val="tx1">
                  <a:lumMod val="1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800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uiExpand="1" build="p"/>
      <p:bldP spid="4100" grpId="0" animBg="1"/>
      <p:bldP spid="410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RCWIP </a:t>
            </a:r>
            <a:r>
              <a:rPr lang="de-DE" dirty="0"/>
              <a:t>– </a:t>
            </a:r>
            <a:r>
              <a:rPr lang="de-DE" dirty="0" err="1"/>
              <a:t>bridging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 smtClean="0"/>
              <a:t>gap</a:t>
            </a:r>
            <a:endParaRPr lang="de-DE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Regionalization: Formation of climatically similar subsets of GNIP stations</a:t>
            </a:r>
          </a:p>
          <a:p>
            <a:endParaRPr lang="en-US" dirty="0" smtClean="0"/>
          </a:p>
          <a:p>
            <a:r>
              <a:rPr lang="en-US" dirty="0" smtClean="0"/>
              <a:t>Cluster-specific best-fit </a:t>
            </a:r>
            <a:r>
              <a:rPr lang="en-US" dirty="0" err="1" smtClean="0"/>
              <a:t>regressors</a:t>
            </a:r>
            <a:endParaRPr lang="en-US" dirty="0" smtClean="0"/>
          </a:p>
          <a:p>
            <a:pPr lvl="1"/>
            <a:r>
              <a:rPr lang="en-US" dirty="0" smtClean="0"/>
              <a:t>For each cluster and month</a:t>
            </a:r>
          </a:p>
          <a:p>
            <a:pPr lvl="1"/>
            <a:endParaRPr lang="en-US" dirty="0"/>
          </a:p>
          <a:p>
            <a:r>
              <a:rPr lang="en-US" dirty="0" smtClean="0"/>
              <a:t>Summing and weighting</a:t>
            </a:r>
          </a:p>
          <a:p>
            <a:pPr lvl="1"/>
            <a:r>
              <a:rPr lang="en-US" dirty="0" smtClean="0"/>
              <a:t>According to membership fractions</a:t>
            </a:r>
          </a:p>
        </p:txBody>
      </p:sp>
    </p:spTree>
    <p:extLst>
      <p:ext uri="{BB962C8B-B14F-4D97-AF65-F5344CB8AC3E}">
        <p14:creationId xmlns:p14="http://schemas.microsoft.com/office/powerpoint/2010/main" val="958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GNIP objectives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Systematic collection of basic data on isotopic content in precipitation (monthly basis) 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on </a:t>
            </a:r>
            <a:r>
              <a:rPr lang="en-GB" dirty="0"/>
              <a:t>a global scale to determine </a:t>
            </a:r>
            <a:r>
              <a:rPr lang="en-GB" dirty="0" smtClean="0"/>
              <a:t>temporal </a:t>
            </a:r>
            <a:r>
              <a:rPr lang="en-GB" dirty="0"/>
              <a:t>and spatial variations 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of </a:t>
            </a:r>
            <a:r>
              <a:rPr lang="en-GB" dirty="0"/>
              <a:t>environmental isotopes in </a:t>
            </a:r>
            <a:r>
              <a:rPr lang="en-GB" dirty="0" smtClean="0"/>
              <a:t>precipitation.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162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Workflow: BW </a:t>
            </a:r>
            <a:r>
              <a:rPr lang="de-DE" dirty="0" smtClean="0">
                <a:sym typeface="Wingdings" pitchFamily="2" charset="2"/>
              </a:rPr>
              <a:t> RCWIP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1"/>
              <p:cNvSpPr txBox="1"/>
              <p:nvPr/>
            </p:nvSpPr>
            <p:spPr>
              <a:xfrm>
                <a:off x="1141982" y="2014534"/>
                <a:ext cx="1079500" cy="719455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prstClr val="black"/>
                </a:solidFill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hangingPunct="0">
                  <a:lnSpc>
                    <a:spcPts val="1100"/>
                  </a:lnSpc>
                  <a:spcAft>
                    <a:spcPts val="0"/>
                  </a:spcAft>
                </a:pPr>
                <a:r>
                  <a:rPr lang="en-GB" sz="1000" b="1" kern="1200" dirty="0" smtClean="0">
                    <a:solidFill>
                      <a:schemeClr val="tx1">
                        <a:lumMod val="10000"/>
                      </a:schemeClr>
                    </a:solidFill>
                    <a:effectLst/>
                    <a:ea typeface="Times New Roman"/>
                    <a:cs typeface="Calibri"/>
                  </a:rPr>
                  <a:t>Station data (</a:t>
                </a:r>
                <a:r>
                  <a:rPr lang="en-GB" sz="1000" b="1" i="1" kern="1200" dirty="0" err="1">
                    <a:solidFill>
                      <a:schemeClr val="tx1">
                        <a:lumMod val="10000"/>
                      </a:schemeClr>
                    </a:solidFill>
                    <a:effectLst/>
                    <a:ea typeface="Times New Roman"/>
                    <a:cs typeface="Calibri"/>
                  </a:rPr>
                  <a:t>i</a:t>
                </a:r>
                <a:r>
                  <a:rPr lang="en-GB" sz="1000" b="1" kern="1200" dirty="0">
                    <a:solidFill>
                      <a:schemeClr val="tx1">
                        <a:lumMod val="10000"/>
                      </a:schemeClr>
                    </a:solidFill>
                    <a:effectLst/>
                    <a:ea typeface="Times New Roman"/>
                    <a:cs typeface="Calibri"/>
                  </a:rPr>
                  <a:t>)</a:t>
                </a:r>
                <a:endParaRPr lang="en-GB" sz="1200" dirty="0">
                  <a:solidFill>
                    <a:schemeClr val="tx1">
                      <a:lumMod val="10000"/>
                    </a:schemeClr>
                  </a:solidFill>
                  <a:effectLst/>
                  <a:latin typeface="Times New Roman"/>
                  <a:ea typeface="Times New Roman"/>
                </a:endParaRPr>
              </a:p>
              <a:p>
                <a:pPr algn="ctr" hangingPunct="0">
                  <a:lnSpc>
                    <a:spcPts val="1100"/>
                  </a:lnSpc>
                  <a:spcAft>
                    <a:spcPts val="0"/>
                  </a:spcAft>
                </a:pPr>
                <a:r>
                  <a:rPr lang="en-GB" sz="800" kern="1200" dirty="0">
                    <a:solidFill>
                      <a:schemeClr val="tx1">
                        <a:lumMod val="10000"/>
                      </a:schemeClr>
                    </a:solidFill>
                    <a:effectLst/>
                    <a:ea typeface="Times New Roman"/>
                    <a:cs typeface="Calibri"/>
                  </a:rPr>
                  <a:t>Latitude/Longitude</a:t>
                </a:r>
                <a:endParaRPr lang="en-GB" sz="1200" dirty="0">
                  <a:solidFill>
                    <a:schemeClr val="tx1">
                      <a:lumMod val="10000"/>
                    </a:schemeClr>
                  </a:solidFill>
                  <a:effectLst/>
                  <a:latin typeface="Times New Roman"/>
                  <a:ea typeface="Times New Roman"/>
                </a:endParaRPr>
              </a:p>
              <a:p>
                <a:pPr algn="ctr" hangingPunct="0">
                  <a:lnSpc>
                    <a:spcPts val="1100"/>
                  </a:lnSpc>
                  <a:spcAft>
                    <a:spcPts val="0"/>
                  </a:spcAft>
                </a:pPr>
                <a:r>
                  <a:rPr lang="en-GB" sz="800" kern="1200" dirty="0">
                    <a:solidFill>
                      <a:schemeClr val="tx1">
                        <a:lumMod val="10000"/>
                      </a:schemeClr>
                    </a:solidFill>
                    <a:effectLst/>
                    <a:ea typeface="Times New Roman"/>
                    <a:cs typeface="Calibri"/>
                  </a:rPr>
                  <a:t>Elevation</a:t>
                </a:r>
                <a:endParaRPr lang="en-GB" sz="1200" dirty="0">
                  <a:solidFill>
                    <a:schemeClr val="tx1">
                      <a:lumMod val="10000"/>
                    </a:schemeClr>
                  </a:solidFill>
                  <a:effectLst/>
                  <a:latin typeface="Times New Roman"/>
                  <a:ea typeface="Times New Roman"/>
                </a:endParaRPr>
              </a:p>
              <a:p>
                <a:pPr algn="ctr" hangingPunct="0">
                  <a:lnSpc>
                    <a:spcPts val="11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800" i="1" kern="120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</m:ctrlPr>
                        </m:sSubPr>
                        <m:e>
                          <m:r>
                            <a:rPr lang="en-GB" sz="800" i="1" kern="120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Cambria Math"/>
                              <a:cs typeface="Calibri"/>
                            </a:rPr>
                            <m:t>𝛿</m:t>
                          </m:r>
                        </m:e>
                        <m:sub>
                          <m:r>
                            <a:rPr lang="en-GB" sz="800" i="1" kern="120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1200" dirty="0">
                  <a:solidFill>
                    <a:schemeClr val="tx1">
                      <a:lumMod val="10000"/>
                    </a:schemeClr>
                  </a:solidFill>
                  <a:effectLst/>
                  <a:latin typeface="Times New Roman"/>
                  <a:ea typeface="Times New Roman"/>
                </a:endParaRPr>
              </a:p>
            </p:txBody>
          </p:sp>
        </mc:Choice>
        <mc:Fallback xmlns="">
          <p:sp>
            <p:nvSpPr>
              <p:cNvPr id="6" name="Text 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982" y="2014534"/>
                <a:ext cx="1079500" cy="71945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6350">
                <a:solidFill>
                  <a:prstClr val="black"/>
                </a:solidFill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37"/>
              <p:cNvSpPr txBox="1"/>
              <p:nvPr/>
            </p:nvSpPr>
            <p:spPr>
              <a:xfrm>
                <a:off x="3841982" y="2014534"/>
                <a:ext cx="1980000" cy="1080000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prstClr val="black"/>
                </a:solidFill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hangingPunct="0">
                  <a:lnSpc>
                    <a:spcPts val="1100"/>
                  </a:lnSpc>
                  <a:spcAft>
                    <a:spcPts val="600"/>
                  </a:spcAft>
                </a:pPr>
                <a:r>
                  <a:rPr lang="en-GB" sz="1000" b="1" kern="1200" smtClean="0">
                    <a:solidFill>
                      <a:schemeClr val="tx1">
                        <a:lumMod val="10000"/>
                      </a:schemeClr>
                    </a:solidFill>
                    <a:effectLst/>
                    <a:ea typeface="Times New Roman"/>
                    <a:cs typeface="Calibri"/>
                  </a:rPr>
                  <a:t>Preliminary estimate</a:t>
                </a:r>
                <a:endParaRPr lang="en-GB" sz="1200">
                  <a:solidFill>
                    <a:schemeClr val="tx1">
                      <a:lumMod val="10000"/>
                    </a:schemeClr>
                  </a:solidFill>
                  <a:effectLst/>
                  <a:latin typeface="Times New Roman"/>
                  <a:ea typeface="Times New Roman"/>
                </a:endParaRPr>
              </a:p>
              <a:p>
                <a:pPr algn="ctr" hangingPunct="0">
                  <a:lnSpc>
                    <a:spcPts val="11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100" i="1" kern="120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</m:ctrlPr>
                        </m:sSubPr>
                        <m:e>
                          <m:r>
                            <a:rPr lang="en-GB" sz="1000" i="1" kern="120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  <m:t>𝑝</m:t>
                          </m:r>
                        </m:e>
                        <m:sub>
                          <m:r>
                            <a:rPr lang="en-GB" sz="1000" i="1" kern="120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  <m:t>𝑖</m:t>
                          </m:r>
                        </m:sub>
                      </m:sSub>
                      <m:r>
                        <a:rPr lang="en-GB" sz="1000" i="1" kern="12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  <a:latin typeface="Cambria Math"/>
                          <a:ea typeface="Times New Roman"/>
                          <a:cs typeface="Calibri"/>
                        </a:rPr>
                        <m:t>=</m:t>
                      </m:r>
                      <m:r>
                        <a:rPr lang="en-GB" sz="1000" i="1" kern="12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  <a:latin typeface="Cambria Math"/>
                          <a:ea typeface="Times New Roman"/>
                          <a:cs typeface="Calibri"/>
                        </a:rPr>
                        <m:t>𝑓</m:t>
                      </m:r>
                      <m:r>
                        <a:rPr lang="en-GB" sz="1000" i="1" kern="12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  <a:latin typeface="Cambria Math"/>
                          <a:ea typeface="Times New Roman"/>
                          <a:cs typeface="Calibri"/>
                        </a:rPr>
                        <m:t>(</m:t>
                      </m:r>
                      <m:sSup>
                        <m:sSupPr>
                          <m:ctrlPr>
                            <a:rPr lang="en-GB" sz="1100" i="1" kern="120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</m:ctrlPr>
                        </m:sSupPr>
                        <m:e>
                          <m:r>
                            <a:rPr lang="en-GB" sz="1000" i="1" kern="120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  <m:t>𝑙𝑎𝑡</m:t>
                          </m:r>
                        </m:e>
                        <m:sup>
                          <m:r>
                            <a:rPr lang="en-GB" sz="1000" i="1" kern="120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  <m:t>2</m:t>
                          </m:r>
                        </m:sup>
                      </m:sSup>
                      <m:r>
                        <a:rPr lang="en-GB" sz="1000" i="1" kern="12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  <a:latin typeface="Cambria Math"/>
                          <a:ea typeface="Times New Roman"/>
                          <a:cs typeface="Calibri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en-GB" sz="1100" i="1" kern="120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</m:ctrlPr>
                        </m:dPr>
                        <m:e>
                          <m:r>
                            <a:rPr lang="en-GB" sz="1000" i="1" kern="120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  <m:t>𝑙𝑎𝑡</m:t>
                          </m:r>
                        </m:e>
                      </m:d>
                      <m:r>
                        <a:rPr lang="en-GB" sz="1000" i="1" kern="12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  <a:latin typeface="Cambria Math"/>
                          <a:ea typeface="Times New Roman"/>
                          <a:cs typeface="Calibri"/>
                        </a:rPr>
                        <m:t>,</m:t>
                      </m:r>
                      <m:r>
                        <a:rPr lang="en-GB" sz="1000" i="1" kern="12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  <a:latin typeface="Cambria Math"/>
                          <a:ea typeface="Times New Roman"/>
                          <a:cs typeface="Calibri"/>
                        </a:rPr>
                        <m:t>𝑎𝑙𝑡</m:t>
                      </m:r>
                      <m:r>
                        <a:rPr lang="en-GB" sz="1000" i="1" kern="12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  <a:latin typeface="Cambria Math"/>
                          <a:ea typeface="Times New Roman"/>
                          <a:cs typeface="Calibri"/>
                        </a:rPr>
                        <m:t>)</m:t>
                      </m:r>
                    </m:oMath>
                  </m:oMathPara>
                </a14:m>
                <a:endParaRPr lang="en-GB" sz="1200">
                  <a:solidFill>
                    <a:schemeClr val="tx1">
                      <a:lumMod val="10000"/>
                    </a:schemeClr>
                  </a:solidFill>
                  <a:effectLst/>
                  <a:latin typeface="Times New Roman"/>
                  <a:ea typeface="Times New Roman"/>
                </a:endParaRPr>
              </a:p>
            </p:txBody>
          </p:sp>
        </mc:Choice>
        <mc:Fallback xmlns="">
          <p:sp>
            <p:nvSpPr>
              <p:cNvPr id="7" name="Text 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982" y="2014534"/>
                <a:ext cx="1980000" cy="10800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6350">
                <a:solidFill>
                  <a:prstClr val="black"/>
                </a:solidFill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38"/>
              <p:cNvSpPr txBox="1"/>
              <p:nvPr/>
            </p:nvSpPr>
            <p:spPr>
              <a:xfrm>
                <a:off x="6181982" y="2014534"/>
                <a:ext cx="1439545" cy="1080000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prstClr val="black"/>
                </a:solidFill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hangingPunct="0">
                  <a:lnSpc>
                    <a:spcPts val="1100"/>
                  </a:lnSpc>
                  <a:spcAft>
                    <a:spcPts val="600"/>
                  </a:spcAft>
                </a:pPr>
                <a:r>
                  <a:rPr lang="en-GB" sz="1000" b="1" kern="1200" smtClean="0">
                    <a:solidFill>
                      <a:schemeClr val="tx1">
                        <a:lumMod val="10000"/>
                      </a:schemeClr>
                    </a:solidFill>
                    <a:effectLst/>
                    <a:ea typeface="Times New Roman"/>
                    <a:cs typeface="Calibri"/>
                  </a:rPr>
                  <a:t>Station residual</a:t>
                </a:r>
                <a:endParaRPr lang="en-GB" sz="1200">
                  <a:solidFill>
                    <a:schemeClr val="tx1">
                      <a:lumMod val="10000"/>
                    </a:schemeClr>
                  </a:solidFill>
                  <a:effectLst/>
                  <a:latin typeface="Times New Roman"/>
                  <a:ea typeface="Times New Roman"/>
                </a:endParaRPr>
              </a:p>
              <a:p>
                <a:pPr algn="ctr" hangingPunct="0">
                  <a:lnSpc>
                    <a:spcPts val="11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100" i="1" kern="120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sz="1100" i="1" kern="1200">
                                  <a:solidFill>
                                    <a:schemeClr val="tx1">
                                      <a:lumMod val="10000"/>
                                    </a:schemeClr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GB" sz="1000" i="1" kern="1200">
                                  <a:solidFill>
                                    <a:schemeClr val="tx1">
                                      <a:lumMod val="10000"/>
                                    </a:schemeClr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Calibri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000" i="1" kern="1200">
                                  <a:solidFill>
                                    <a:schemeClr val="tx1">
                                      <a:lumMod val="10000"/>
                                    </a:schemeClr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Calibri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000" i="1" kern="120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  <m:t>=</m:t>
                          </m:r>
                          <m:r>
                            <a:rPr lang="en-GB" sz="1000" i="1" kern="120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Cambria Math"/>
                              <a:cs typeface="Calibri"/>
                            </a:rPr>
                            <m:t>𝛿</m:t>
                          </m:r>
                        </m:e>
                        <m:sub>
                          <m:r>
                            <a:rPr lang="en-GB" sz="1000" i="1" kern="120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  <m:t>𝑖</m:t>
                          </m:r>
                        </m:sub>
                      </m:sSub>
                      <m:r>
                        <a:rPr lang="en-GB" sz="1000" i="1" kern="12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  <a:latin typeface="Cambria Math"/>
                          <a:ea typeface="Times New Roman"/>
                          <a:cs typeface="Calibri"/>
                        </a:rPr>
                        <m:t>−</m:t>
                      </m:r>
                      <m:sSub>
                        <m:sSubPr>
                          <m:ctrlPr>
                            <a:rPr lang="en-GB" sz="1100" i="1" kern="120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</m:ctrlPr>
                        </m:sSubPr>
                        <m:e>
                          <m:r>
                            <a:rPr lang="en-GB" sz="1000" i="1" kern="120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  <m:t>𝑝</m:t>
                          </m:r>
                        </m:e>
                        <m:sub>
                          <m:r>
                            <a:rPr lang="en-GB" sz="1000" i="1" kern="120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1200">
                  <a:solidFill>
                    <a:schemeClr val="tx1">
                      <a:lumMod val="10000"/>
                    </a:schemeClr>
                  </a:solidFill>
                  <a:effectLst/>
                  <a:latin typeface="Times New Roman"/>
                  <a:ea typeface="Times New Roman"/>
                </a:endParaRPr>
              </a:p>
            </p:txBody>
          </p:sp>
        </mc:Choice>
        <mc:Fallback xmlns="">
          <p:sp>
            <p:nvSpPr>
              <p:cNvPr id="8" name="Text 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982" y="2014534"/>
                <a:ext cx="1439545" cy="10800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6350">
                <a:solidFill>
                  <a:prstClr val="black"/>
                </a:solidFill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38"/>
              <p:cNvSpPr txBox="1"/>
              <p:nvPr/>
            </p:nvSpPr>
            <p:spPr>
              <a:xfrm>
                <a:off x="6181981" y="3274534"/>
                <a:ext cx="1439545" cy="539750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prstClr val="black"/>
                </a:solidFill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hangingPunct="0">
                  <a:lnSpc>
                    <a:spcPts val="1100"/>
                  </a:lnSpc>
                  <a:spcAft>
                    <a:spcPts val="0"/>
                  </a:spcAft>
                </a:pPr>
                <a:r>
                  <a:rPr lang="en-GB" sz="1000" b="1" kern="1200" dirty="0" smtClean="0">
                    <a:solidFill>
                      <a:schemeClr val="tx1">
                        <a:lumMod val="10000"/>
                      </a:schemeClr>
                    </a:solidFill>
                    <a:effectLst/>
                    <a:ea typeface="Times New Roman"/>
                    <a:cs typeface="Calibri"/>
                  </a:rPr>
                  <a:t>Interpolation</a:t>
                </a:r>
                <a:endParaRPr lang="en-GB" sz="1200" dirty="0">
                  <a:solidFill>
                    <a:schemeClr val="tx1">
                      <a:lumMod val="10000"/>
                    </a:schemeClr>
                  </a:solidFill>
                  <a:effectLst/>
                  <a:latin typeface="Times New Roman"/>
                  <a:ea typeface="Times New Roman"/>
                </a:endParaRPr>
              </a:p>
              <a:p>
                <a:pPr algn="ctr" hangingPunct="0">
                  <a:lnSpc>
                    <a:spcPts val="11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1200" i="1">
                                  <a:solidFill>
                                    <a:schemeClr val="tx1">
                                      <a:lumMod val="10000"/>
                                    </a:schemeClr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Calibri"/>
                                </a:rPr>
                              </m:ctrlPr>
                            </m:accPr>
                            <m:e>
                              <m:r>
                                <a:rPr lang="en-US" sz="1000" i="1">
                                  <a:solidFill>
                                    <a:schemeClr val="tx1">
                                      <a:lumMod val="10000"/>
                                    </a:schemeClr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Calibri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sz="1000" i="1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  <m:t>𝑥</m:t>
                          </m:r>
                        </m:sub>
                      </m:sSub>
                      <m:r>
                        <a:rPr lang="en-US" sz="1000" i="1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  <a:latin typeface="Cambria Math"/>
                          <a:ea typeface="Times New Roman"/>
                          <a:cs typeface="Calibri"/>
                        </a:rPr>
                        <m:t>=</m:t>
                      </m:r>
                      <m:r>
                        <a:rPr lang="en-US" sz="1000" i="1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  <a:latin typeface="Cambria Math"/>
                          <a:ea typeface="Times New Roman"/>
                          <a:cs typeface="Calibri"/>
                        </a:rPr>
                        <m:t>𝑓</m:t>
                      </m:r>
                      <m:r>
                        <a:rPr lang="en-US" sz="1000" i="1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  <a:latin typeface="Cambria Math"/>
                          <a:ea typeface="Times New Roman"/>
                          <a:cs typeface="Calibri"/>
                        </a:rPr>
                        <m:t>(</m:t>
                      </m:r>
                      <m:sSub>
                        <m:sSubPr>
                          <m:ctrlPr>
                            <a:rPr lang="en-GB" sz="1200" i="1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  <m:t>𝑙𝑎𝑡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  <m:t>𝑥</m:t>
                          </m:r>
                        </m:sub>
                      </m:sSub>
                      <m:r>
                        <a:rPr lang="en-US" sz="1000" i="1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  <a:latin typeface="Cambria Math"/>
                          <a:ea typeface="Times New Roman"/>
                          <a:cs typeface="Calibri"/>
                        </a:rPr>
                        <m:t>, </m:t>
                      </m:r>
                      <m:sSub>
                        <m:sSubPr>
                          <m:ctrlPr>
                            <a:rPr lang="en-GB" sz="1200" i="1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  <m:t>𝑙𝑜𝑛𝑔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  <m:t>𝑥</m:t>
                          </m:r>
                        </m:sub>
                      </m:sSub>
                      <m:r>
                        <a:rPr lang="en-US" sz="1000" i="1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  <a:latin typeface="Cambria Math"/>
                          <a:ea typeface="Times New Roman"/>
                          <a:cs typeface="Calibri"/>
                        </a:rPr>
                        <m:t>,</m:t>
                      </m:r>
                      <m:sSub>
                        <m:sSubPr>
                          <m:ctrlPr>
                            <a:rPr lang="en-GB" sz="1200" i="1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  <m:t>𝑒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  <m:t>𝑖</m:t>
                          </m:r>
                        </m:sub>
                      </m:sSub>
                      <m:r>
                        <a:rPr lang="en-US" sz="1000" i="1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  <a:latin typeface="Cambria Math"/>
                          <a:ea typeface="Times New Roman"/>
                          <a:cs typeface="Calibri"/>
                        </a:rPr>
                        <m:t>)</m:t>
                      </m:r>
                    </m:oMath>
                  </m:oMathPara>
                </a14:m>
                <a:endParaRPr lang="en-GB" sz="1200" dirty="0">
                  <a:solidFill>
                    <a:schemeClr val="tx1">
                      <a:lumMod val="10000"/>
                    </a:schemeClr>
                  </a:solidFill>
                  <a:effectLst/>
                  <a:latin typeface="Times New Roman"/>
                  <a:ea typeface="Times New Roman"/>
                </a:endParaRPr>
              </a:p>
            </p:txBody>
          </p:sp>
        </mc:Choice>
        <mc:Fallback xmlns="">
          <p:sp>
            <p:nvSpPr>
              <p:cNvPr id="9" name="Text 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981" y="3274534"/>
                <a:ext cx="1439545" cy="53975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6350">
                <a:solidFill>
                  <a:prstClr val="black"/>
                </a:solidFill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Box 37"/>
              <p:cNvSpPr txBox="1"/>
              <p:nvPr/>
            </p:nvSpPr>
            <p:spPr>
              <a:xfrm>
                <a:off x="3841978" y="3994442"/>
                <a:ext cx="1980003" cy="989965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prstClr val="black"/>
                </a:solidFill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hangingPunct="0">
                  <a:lnSpc>
                    <a:spcPts val="1100"/>
                  </a:lnSpc>
                  <a:spcAft>
                    <a:spcPts val="0"/>
                  </a:spcAft>
                </a:pPr>
                <a:r>
                  <a:rPr lang="en-GB" sz="1000" b="1" kern="1200" dirty="0" smtClean="0">
                    <a:solidFill>
                      <a:schemeClr val="tx1">
                        <a:lumMod val="10000"/>
                      </a:schemeClr>
                    </a:solidFill>
                    <a:effectLst/>
                    <a:ea typeface="Times New Roman"/>
                    <a:cs typeface="Calibri"/>
                  </a:rPr>
                  <a:t>Regression estimate</a:t>
                </a:r>
                <a:endParaRPr lang="en-GB" sz="1200" dirty="0">
                  <a:solidFill>
                    <a:schemeClr val="tx1">
                      <a:lumMod val="10000"/>
                    </a:schemeClr>
                  </a:solidFill>
                  <a:effectLst/>
                  <a:latin typeface="Times New Roman"/>
                  <a:ea typeface="Times New Roman"/>
                </a:endParaRPr>
              </a:p>
              <a:p>
                <a:pPr algn="ctr" hangingPunct="0">
                  <a:lnSpc>
                    <a:spcPts val="1100"/>
                  </a:lnSpc>
                  <a:spcAft>
                    <a:spcPts val="0"/>
                  </a:spcAft>
                </a:pPr>
                <a:r>
                  <a:rPr lang="en-GB" sz="800" kern="1200" dirty="0">
                    <a:solidFill>
                      <a:schemeClr val="tx1">
                        <a:lumMod val="10000"/>
                      </a:schemeClr>
                    </a:solidFill>
                    <a:effectLst/>
                    <a:ea typeface="Times New Roman"/>
                    <a:cs typeface="Calibri"/>
                  </a:rPr>
                  <a:t>for each grid cell</a:t>
                </a:r>
                <a:endParaRPr lang="en-GB" sz="1200" dirty="0">
                  <a:solidFill>
                    <a:schemeClr val="tx1">
                      <a:lumMod val="10000"/>
                    </a:schemeClr>
                  </a:solidFill>
                  <a:effectLst/>
                  <a:latin typeface="Times New Roman"/>
                  <a:ea typeface="Times New Roman"/>
                </a:endParaRPr>
              </a:p>
              <a:p>
                <a:pPr algn="ctr" hangingPunct="0">
                  <a:lnSpc>
                    <a:spcPts val="11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kern="1200">
                            <a:solidFill>
                              <a:schemeClr val="tx1">
                                <a:lumMod val="10000"/>
                              </a:schemeClr>
                            </a:solidFill>
                            <a:effectLst/>
                            <a:latin typeface="Cambria Math"/>
                            <a:ea typeface="Times New Roman"/>
                            <a:cs typeface="Calibri"/>
                          </a:rPr>
                        </m:ctrlPr>
                      </m:sSubPr>
                      <m:e>
                        <m:r>
                          <a:rPr lang="en-GB" sz="1000" i="1" kern="1200">
                            <a:solidFill>
                              <a:schemeClr val="tx1">
                                <a:lumMod val="10000"/>
                              </a:schemeClr>
                            </a:solidFill>
                            <a:effectLst/>
                            <a:latin typeface="Cambria Math"/>
                            <a:ea typeface="Times New Roman"/>
                            <a:cs typeface="Calibri"/>
                          </a:rPr>
                          <m:t>𝑝</m:t>
                        </m:r>
                      </m:e>
                      <m:sub>
                        <m:r>
                          <a:rPr lang="en-GB" sz="1000" i="1" kern="1200">
                            <a:solidFill>
                              <a:schemeClr val="tx1">
                                <a:lumMod val="10000"/>
                              </a:schemeClr>
                            </a:solidFill>
                            <a:effectLst/>
                            <a:latin typeface="Cambria Math"/>
                            <a:ea typeface="Times New Roman"/>
                            <a:cs typeface="Calibri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GB" sz="1000" b="1" kern="1200" dirty="0">
                    <a:solidFill>
                      <a:schemeClr val="tx1">
                        <a:lumMod val="10000"/>
                      </a:schemeClr>
                    </a:solidFill>
                    <a:effectLst/>
                    <a:ea typeface="Times New Roman"/>
                    <a:cs typeface="Calibri"/>
                  </a:rPr>
                  <a:t> </a:t>
                </a:r>
                <a:r>
                  <a:rPr lang="en-GB" sz="800" kern="1200" dirty="0">
                    <a:solidFill>
                      <a:schemeClr val="tx1">
                        <a:lumMod val="10000"/>
                      </a:schemeClr>
                    </a:solidFill>
                    <a:effectLst/>
                    <a:ea typeface="Times New Roman"/>
                    <a:cs typeface="Calibri"/>
                  </a:rPr>
                  <a:t>using</a:t>
                </a:r>
                <a:r>
                  <a:rPr lang="en-GB" sz="1000" b="1" kern="1200" dirty="0">
                    <a:solidFill>
                      <a:schemeClr val="tx1">
                        <a:lumMod val="10000"/>
                      </a:schemeClr>
                    </a:solidFill>
                    <a:effectLst/>
                    <a:ea typeface="Times New Roman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GB" sz="1200" i="1" kern="120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mbria Math"/>
                        <a:ea typeface="Times New Roman"/>
                        <a:cs typeface="Calibri"/>
                      </a:rPr>
                      <m:t>𝑓</m:t>
                    </m:r>
                  </m:oMath>
                </a14:m>
                <a:r>
                  <a:rPr lang="en-GB" sz="1000" b="1" kern="1200" dirty="0">
                    <a:solidFill>
                      <a:schemeClr val="tx1">
                        <a:lumMod val="10000"/>
                      </a:schemeClr>
                    </a:solidFill>
                    <a:effectLst/>
                    <a:ea typeface="Times New Roman"/>
                    <a:cs typeface="Calibri"/>
                  </a:rPr>
                  <a:t> </a:t>
                </a:r>
                <a:endParaRPr lang="en-GB" sz="1200" dirty="0">
                  <a:solidFill>
                    <a:schemeClr val="tx1">
                      <a:lumMod val="10000"/>
                    </a:schemeClr>
                  </a:solidFill>
                  <a:effectLst/>
                  <a:latin typeface="Times New Roman"/>
                  <a:ea typeface="Times New Roman"/>
                </a:endParaRPr>
              </a:p>
            </p:txBody>
          </p:sp>
        </mc:Choice>
        <mc:Fallback xmlns="">
          <p:sp>
            <p:nvSpPr>
              <p:cNvPr id="10" name="Text 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978" y="3994442"/>
                <a:ext cx="1980003" cy="9899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6350">
                <a:solidFill>
                  <a:prstClr val="black"/>
                </a:solidFill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Box 1"/>
          <p:cNvSpPr txBox="1"/>
          <p:nvPr/>
        </p:nvSpPr>
        <p:spPr>
          <a:xfrm>
            <a:off x="1141982" y="3994534"/>
            <a:ext cx="1079500" cy="629875"/>
          </a:xfrm>
          <a:prstGeom prst="rect">
            <a:avLst/>
          </a:prstGeom>
          <a:solidFill>
            <a:schemeClr val="tx2"/>
          </a:solidFill>
          <a:ln w="6350">
            <a:solidFill>
              <a:prstClr val="black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hangingPunct="0">
              <a:lnSpc>
                <a:spcPts val="1100"/>
              </a:lnSpc>
              <a:spcAft>
                <a:spcPts val="0"/>
              </a:spcAft>
            </a:pPr>
            <a:r>
              <a:rPr lang="en-GB" sz="1000" b="1" kern="1200" dirty="0">
                <a:solidFill>
                  <a:schemeClr val="tx1">
                    <a:lumMod val="10000"/>
                  </a:schemeClr>
                </a:solidFill>
                <a:effectLst/>
                <a:ea typeface="Times New Roman"/>
                <a:cs typeface="Calibri"/>
              </a:rPr>
              <a:t>DEM</a:t>
            </a:r>
            <a:endParaRPr lang="en-GB" sz="1200" dirty="0">
              <a:solidFill>
                <a:schemeClr val="tx1">
                  <a:lumMod val="10000"/>
                </a:schemeClr>
              </a:solidFill>
              <a:effectLst/>
              <a:latin typeface="Times New Roman"/>
              <a:ea typeface="Times New Roman"/>
            </a:endParaRPr>
          </a:p>
          <a:p>
            <a:pPr algn="ctr" hangingPunct="0">
              <a:lnSpc>
                <a:spcPts val="1100"/>
              </a:lnSpc>
              <a:spcAft>
                <a:spcPts val="0"/>
              </a:spcAft>
            </a:pPr>
            <a:r>
              <a:rPr lang="en-GB" sz="800" kern="1200" dirty="0">
                <a:solidFill>
                  <a:schemeClr val="tx1">
                    <a:lumMod val="10000"/>
                  </a:schemeClr>
                </a:solidFill>
                <a:effectLst/>
                <a:ea typeface="Times New Roman"/>
                <a:cs typeface="Calibri"/>
              </a:rPr>
              <a:t>Latitude/Longitude</a:t>
            </a:r>
            <a:endParaRPr lang="en-GB" sz="1200" dirty="0">
              <a:solidFill>
                <a:schemeClr val="tx1">
                  <a:lumMod val="10000"/>
                </a:schemeClr>
              </a:solidFill>
              <a:effectLst/>
              <a:latin typeface="Times New Roman"/>
              <a:ea typeface="Times New Roman"/>
            </a:endParaRPr>
          </a:p>
          <a:p>
            <a:pPr algn="ctr" hangingPunct="0">
              <a:lnSpc>
                <a:spcPts val="1100"/>
              </a:lnSpc>
              <a:spcAft>
                <a:spcPts val="0"/>
              </a:spcAft>
            </a:pPr>
            <a:r>
              <a:rPr lang="en-GB" sz="800" kern="1200" dirty="0">
                <a:solidFill>
                  <a:schemeClr val="tx1">
                    <a:lumMod val="10000"/>
                  </a:schemeClr>
                </a:solidFill>
                <a:effectLst/>
                <a:ea typeface="Times New Roman"/>
                <a:cs typeface="Calibri"/>
              </a:rPr>
              <a:t>Elevation</a:t>
            </a:r>
            <a:endParaRPr lang="en-GB" sz="1200" dirty="0">
              <a:solidFill>
                <a:schemeClr val="tx1">
                  <a:lumMod val="10000"/>
                </a:schemeClr>
              </a:solidFill>
              <a:effectLst/>
              <a:latin typeface="Times New Roman"/>
              <a:ea typeface="Times New Roman"/>
            </a:endParaRPr>
          </a:p>
        </p:txBody>
      </p:sp>
      <p:cxnSp>
        <p:nvCxnSpPr>
          <p:cNvPr id="13" name="Straight Arrow Connector 12"/>
          <p:cNvCxnSpPr>
            <a:stCxn id="6" idx="3"/>
            <a:endCxn id="7" idx="1"/>
          </p:cNvCxnSpPr>
          <p:nvPr/>
        </p:nvCxnSpPr>
        <p:spPr>
          <a:xfrm>
            <a:off x="2221482" y="2374262"/>
            <a:ext cx="1620500" cy="18027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344501" y="2182376"/>
            <a:ext cx="179070" cy="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 Box 1"/>
              <p:cNvSpPr txBox="1"/>
              <p:nvPr/>
            </p:nvSpPr>
            <p:spPr>
              <a:xfrm>
                <a:off x="2581982" y="2014534"/>
                <a:ext cx="899795" cy="269875"/>
              </a:xfrm>
              <a:prstGeom prst="rect">
                <a:avLst/>
              </a:prstGeom>
              <a:solidFill>
                <a:schemeClr val="accent5"/>
              </a:solidFill>
              <a:ln w="6350">
                <a:solidFill>
                  <a:prstClr val="black"/>
                </a:solidFill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GB" sz="900" b="1" kern="1200" dirty="0" smtClean="0">
                    <a:solidFill>
                      <a:schemeClr val="tx1">
                        <a:lumMod val="10000"/>
                      </a:schemeClr>
                    </a:solidFill>
                    <a:effectLst/>
                    <a:ea typeface="Times New Roman"/>
                    <a:cs typeface="Calibri"/>
                  </a:rPr>
                  <a:t>Subset 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900" i="1" kern="1200">
                            <a:solidFill>
                              <a:schemeClr val="tx1">
                                <a:lumMod val="10000"/>
                              </a:schemeClr>
                            </a:solidFill>
                            <a:effectLst/>
                            <a:latin typeface="Cambria Math"/>
                            <a:ea typeface="Times New Roman"/>
                            <a:cs typeface="Calibri"/>
                          </a:rPr>
                        </m:ctrlPr>
                      </m:sSubPr>
                      <m:e>
                        <m:r>
                          <a:rPr lang="en-GB" sz="900" i="1" kern="1200">
                            <a:solidFill>
                              <a:schemeClr val="tx1">
                                <a:lumMod val="10000"/>
                              </a:schemeClr>
                            </a:solidFill>
                            <a:effectLst/>
                            <a:latin typeface="Cambria Math"/>
                            <a:ea typeface="Times New Roman"/>
                            <a:cs typeface="Calibri"/>
                          </a:rPr>
                          <m:t>𝑤</m:t>
                        </m:r>
                      </m:e>
                      <m:sub>
                        <m:r>
                          <a:rPr lang="en-GB" sz="900" i="1" kern="1200">
                            <a:solidFill>
                              <a:schemeClr val="tx1">
                                <a:lumMod val="10000"/>
                              </a:schemeClr>
                            </a:solidFill>
                            <a:effectLst/>
                            <a:latin typeface="Cambria Math"/>
                            <a:ea typeface="Times New Roman"/>
                            <a:cs typeface="Calibri"/>
                          </a:rPr>
                          <m:t>𝑖𝐴</m:t>
                        </m:r>
                      </m:sub>
                    </m:sSub>
                  </m:oMath>
                </a14:m>
                <a:r>
                  <a:rPr lang="en-GB" sz="900" b="1" kern="1200" dirty="0">
                    <a:solidFill>
                      <a:schemeClr val="tx1">
                        <a:lumMod val="10000"/>
                      </a:schemeClr>
                    </a:solidFill>
                    <a:effectLst/>
                    <a:ea typeface="Times New Roman"/>
                    <a:cs typeface="Calibri"/>
                  </a:rPr>
                  <a:t>)</a:t>
                </a:r>
                <a:r>
                  <a:rPr lang="en-GB" sz="900" kern="1200" dirty="0">
                    <a:solidFill>
                      <a:schemeClr val="tx1">
                        <a:lumMod val="10000"/>
                      </a:schemeClr>
                    </a:solidFill>
                    <a:effectLst/>
                    <a:ea typeface="Times New Roman"/>
                    <a:cs typeface="Calibri"/>
                  </a:rPr>
                  <a:t> </a:t>
                </a:r>
                <a:endParaRPr lang="en-GB" sz="1200" dirty="0">
                  <a:solidFill>
                    <a:schemeClr val="tx1">
                      <a:lumMod val="10000"/>
                    </a:schemeClr>
                  </a:solidFill>
                  <a:effectLst/>
                  <a:latin typeface="Times New Roman"/>
                  <a:ea typeface="Times New Roman"/>
                </a:endParaRPr>
              </a:p>
            </p:txBody>
          </p:sp>
        </mc:Choice>
        <mc:Fallback xmlns="">
          <p:sp>
            <p:nvSpPr>
              <p:cNvPr id="22" name="Text 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982" y="2014534"/>
                <a:ext cx="899795" cy="269875"/>
              </a:xfrm>
              <a:prstGeom prst="rect">
                <a:avLst/>
              </a:prstGeom>
              <a:blipFill rotWithShape="1">
                <a:blip r:embed="rId7"/>
                <a:stretch>
                  <a:fillRect l="-1351"/>
                </a:stretch>
              </a:blipFill>
              <a:ln w="6350">
                <a:solidFill>
                  <a:prstClr val="black"/>
                </a:solidFill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 Box 1"/>
              <p:cNvSpPr txBox="1"/>
              <p:nvPr/>
            </p:nvSpPr>
            <p:spPr>
              <a:xfrm>
                <a:off x="2581982" y="2410534"/>
                <a:ext cx="899795" cy="269875"/>
              </a:xfrm>
              <a:prstGeom prst="rect">
                <a:avLst/>
              </a:prstGeom>
              <a:solidFill>
                <a:schemeClr val="accent5"/>
              </a:solidFill>
              <a:ln w="6350">
                <a:solidFill>
                  <a:prstClr val="black"/>
                </a:solidFill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GB" sz="900" b="1" kern="1200" dirty="0" smtClean="0">
                    <a:solidFill>
                      <a:schemeClr val="tx1">
                        <a:lumMod val="10000"/>
                      </a:schemeClr>
                    </a:solidFill>
                    <a:effectLst/>
                    <a:ea typeface="Times New Roman"/>
                    <a:cs typeface="Calibri"/>
                  </a:rPr>
                  <a:t>Subset B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900" i="1" kern="1200">
                            <a:solidFill>
                              <a:schemeClr val="tx1">
                                <a:lumMod val="10000"/>
                              </a:schemeClr>
                            </a:solidFill>
                            <a:effectLst/>
                            <a:latin typeface="Cambria Math"/>
                            <a:ea typeface="Times New Roman"/>
                            <a:cs typeface="Calibri"/>
                          </a:rPr>
                        </m:ctrlPr>
                      </m:sSubPr>
                      <m:e>
                        <m:r>
                          <a:rPr lang="en-GB" sz="900" i="1" kern="1200">
                            <a:solidFill>
                              <a:schemeClr val="tx1">
                                <a:lumMod val="10000"/>
                              </a:schemeClr>
                            </a:solidFill>
                            <a:effectLst/>
                            <a:latin typeface="Cambria Math"/>
                            <a:ea typeface="Times New Roman"/>
                            <a:cs typeface="Calibri"/>
                          </a:rPr>
                          <m:t>𝑤</m:t>
                        </m:r>
                      </m:e>
                      <m:sub>
                        <m:r>
                          <a:rPr lang="en-GB" sz="900" i="1" kern="1200">
                            <a:solidFill>
                              <a:schemeClr val="tx1">
                                <a:lumMod val="10000"/>
                              </a:schemeClr>
                            </a:solidFill>
                            <a:effectLst/>
                            <a:latin typeface="Cambria Math"/>
                            <a:ea typeface="Times New Roman"/>
                            <a:cs typeface="Calibri"/>
                          </a:rPr>
                          <m:t>𝑖𝐵</m:t>
                        </m:r>
                      </m:sub>
                    </m:sSub>
                  </m:oMath>
                </a14:m>
                <a:r>
                  <a:rPr lang="en-GB" sz="900" b="1" kern="1200" dirty="0">
                    <a:solidFill>
                      <a:schemeClr val="tx1">
                        <a:lumMod val="10000"/>
                      </a:schemeClr>
                    </a:solidFill>
                    <a:effectLst/>
                    <a:ea typeface="Times New Roman"/>
                    <a:cs typeface="Calibri"/>
                  </a:rPr>
                  <a:t>) </a:t>
                </a:r>
                <a:endParaRPr lang="en-GB" sz="1200" dirty="0">
                  <a:solidFill>
                    <a:schemeClr val="tx1">
                      <a:lumMod val="10000"/>
                    </a:schemeClr>
                  </a:solidFill>
                  <a:effectLst/>
                  <a:latin typeface="Times New Roman"/>
                  <a:ea typeface="Times New Roman"/>
                </a:endParaRPr>
              </a:p>
            </p:txBody>
          </p:sp>
        </mc:Choice>
        <mc:Fallback xmlns="">
          <p:sp>
            <p:nvSpPr>
              <p:cNvPr id="23" name="Text 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982" y="2410534"/>
                <a:ext cx="899795" cy="269875"/>
              </a:xfrm>
              <a:prstGeom prst="rect">
                <a:avLst/>
              </a:prstGeom>
              <a:blipFill rotWithShape="1">
                <a:blip r:embed="rId8"/>
                <a:stretch>
                  <a:fillRect l="-1351" r="-4054"/>
                </a:stretch>
              </a:blipFill>
              <a:ln w="6350">
                <a:solidFill>
                  <a:prstClr val="black"/>
                </a:solidFill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 Box 1"/>
              <p:cNvSpPr txBox="1"/>
              <p:nvPr/>
            </p:nvSpPr>
            <p:spPr>
              <a:xfrm>
                <a:off x="2581982" y="2806534"/>
                <a:ext cx="899795" cy="269875"/>
              </a:xfrm>
              <a:prstGeom prst="rect">
                <a:avLst/>
              </a:prstGeom>
              <a:solidFill>
                <a:schemeClr val="accent5"/>
              </a:solidFill>
              <a:ln w="6350">
                <a:solidFill>
                  <a:prstClr val="black"/>
                </a:solidFill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GB" sz="800" b="1" i="1" kern="1200" smtClean="0">
                    <a:solidFill>
                      <a:schemeClr val="tx1">
                        <a:lumMod val="10000"/>
                      </a:schemeClr>
                    </a:solidFill>
                    <a:effectLst/>
                    <a:ea typeface="Times New Roman"/>
                    <a:cs typeface="Calibri"/>
                  </a:rPr>
                  <a:t>m</a:t>
                </a:r>
                <a:r>
                  <a:rPr lang="en-GB" sz="800" b="1" kern="1200">
                    <a:solidFill>
                      <a:schemeClr val="tx1">
                        <a:lumMod val="10000"/>
                      </a:schemeClr>
                    </a:solidFill>
                    <a:effectLst/>
                    <a:ea typeface="Times New Roman"/>
                    <a:cs typeface="Calibri"/>
                  </a:rPr>
                  <a:t> subsets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800" i="1" kern="1200">
                            <a:solidFill>
                              <a:schemeClr val="tx1">
                                <a:lumMod val="10000"/>
                              </a:schemeClr>
                            </a:solidFill>
                            <a:effectLst/>
                            <a:latin typeface="Cambria Math"/>
                            <a:ea typeface="Times New Roman"/>
                            <a:cs typeface="Calibri"/>
                          </a:rPr>
                        </m:ctrlPr>
                      </m:sSubPr>
                      <m:e>
                        <m:r>
                          <a:rPr lang="en-GB" sz="800" i="1" kern="1200">
                            <a:solidFill>
                              <a:schemeClr val="tx1">
                                <a:lumMod val="10000"/>
                              </a:schemeClr>
                            </a:solidFill>
                            <a:effectLst/>
                            <a:latin typeface="Cambria Math"/>
                            <a:ea typeface="Times New Roman"/>
                            <a:cs typeface="Calibri"/>
                          </a:rPr>
                          <m:t>𝑤</m:t>
                        </m:r>
                      </m:e>
                      <m:sub>
                        <m:r>
                          <a:rPr lang="en-GB" sz="800" i="1" kern="1200">
                            <a:solidFill>
                              <a:schemeClr val="tx1">
                                <a:lumMod val="10000"/>
                              </a:schemeClr>
                            </a:solidFill>
                            <a:effectLst/>
                            <a:latin typeface="Cambria Math"/>
                            <a:ea typeface="Times New Roman"/>
                            <a:cs typeface="Calibri"/>
                          </a:rPr>
                          <m:t>𝑖𝑚</m:t>
                        </m:r>
                      </m:sub>
                    </m:sSub>
                  </m:oMath>
                </a14:m>
                <a:r>
                  <a:rPr lang="en-GB" sz="800" b="1" kern="1200">
                    <a:solidFill>
                      <a:schemeClr val="tx1">
                        <a:lumMod val="10000"/>
                      </a:schemeClr>
                    </a:solidFill>
                    <a:effectLst/>
                    <a:ea typeface="Times New Roman"/>
                    <a:cs typeface="Calibri"/>
                  </a:rPr>
                  <a:t>)</a:t>
                </a:r>
                <a:endParaRPr lang="en-GB" sz="1200">
                  <a:solidFill>
                    <a:schemeClr val="tx1">
                      <a:lumMod val="10000"/>
                    </a:schemeClr>
                  </a:solidFill>
                  <a:effectLst/>
                  <a:latin typeface="Times New Roman"/>
                  <a:ea typeface="Times New Roman"/>
                </a:endParaRPr>
              </a:p>
            </p:txBody>
          </p:sp>
        </mc:Choice>
        <mc:Fallback xmlns="">
          <p:sp>
            <p:nvSpPr>
              <p:cNvPr id="24" name="Text 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982" y="2806534"/>
                <a:ext cx="899795" cy="269875"/>
              </a:xfrm>
              <a:prstGeom prst="rect">
                <a:avLst/>
              </a:prstGeom>
              <a:blipFill rotWithShape="1">
                <a:blip r:embed="rId9"/>
                <a:stretch>
                  <a:fillRect l="-676"/>
                </a:stretch>
              </a:blipFill>
              <a:ln w="6350">
                <a:solidFill>
                  <a:prstClr val="black"/>
                </a:solidFill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 Box 1"/>
              <p:cNvSpPr txBox="1"/>
              <p:nvPr/>
            </p:nvSpPr>
            <p:spPr>
              <a:xfrm>
                <a:off x="3841981" y="2014534"/>
                <a:ext cx="1980000" cy="269875"/>
              </a:xfrm>
              <a:prstGeom prst="rect">
                <a:avLst/>
              </a:prstGeom>
              <a:solidFill>
                <a:schemeClr val="accent5"/>
              </a:solidFill>
              <a:ln w="6350">
                <a:solidFill>
                  <a:prstClr val="black"/>
                </a:solidFill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 smtClean="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</m:ctrlPr>
                        </m:sSubPr>
                        <m:e>
                          <m:r>
                            <a:rPr lang="en-GB" sz="1000" i="1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  <m:t>𝑝</m:t>
                          </m:r>
                        </m:e>
                        <m:sub>
                          <m:r>
                            <a:rPr lang="en-GB" sz="1000" i="1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  <m:t>𝑖𝐴</m:t>
                          </m:r>
                        </m:sub>
                      </m:sSub>
                      <m:r>
                        <a:rPr lang="en-GB" sz="1000" i="1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  <a:latin typeface="Cambria Math"/>
                          <a:ea typeface="Times New Roman"/>
                          <a:cs typeface="Calibri"/>
                        </a:rPr>
                        <m:t>=</m:t>
                      </m:r>
                      <m:sSub>
                        <m:sSubPr>
                          <m:ctrlPr>
                            <a:rPr lang="en-GB" sz="1200" i="1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</m:ctrlPr>
                        </m:sSubPr>
                        <m:e>
                          <m:r>
                            <a:rPr lang="en-GB" sz="1000" i="1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  <m:t>𝑓</m:t>
                          </m:r>
                        </m:e>
                        <m:sub>
                          <m:r>
                            <a:rPr lang="en-GB" sz="1000" i="1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GB" sz="1200" dirty="0">
                  <a:solidFill>
                    <a:schemeClr val="tx1">
                      <a:lumMod val="10000"/>
                    </a:schemeClr>
                  </a:solidFill>
                  <a:effectLst/>
                  <a:latin typeface="Times New Roman"/>
                  <a:ea typeface="Times New Roman"/>
                </a:endParaRPr>
              </a:p>
            </p:txBody>
          </p:sp>
        </mc:Choice>
        <mc:Fallback xmlns="">
          <p:sp>
            <p:nvSpPr>
              <p:cNvPr id="25" name="Text 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981" y="2014534"/>
                <a:ext cx="1980000" cy="26987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 w="6350">
                <a:solidFill>
                  <a:prstClr val="black"/>
                </a:solidFill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 Box 1"/>
              <p:cNvSpPr txBox="1"/>
              <p:nvPr/>
            </p:nvSpPr>
            <p:spPr>
              <a:xfrm>
                <a:off x="3841981" y="2410534"/>
                <a:ext cx="1980000" cy="269875"/>
              </a:xfrm>
              <a:prstGeom prst="rect">
                <a:avLst/>
              </a:prstGeom>
              <a:solidFill>
                <a:schemeClr val="accent5"/>
              </a:solidFill>
              <a:ln w="6350">
                <a:solidFill>
                  <a:prstClr val="black"/>
                </a:solidFill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 smtClean="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</m:ctrlPr>
                        </m:sSubPr>
                        <m:e>
                          <m:r>
                            <a:rPr lang="en-GB" sz="1000" i="1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  <m:t>𝑝</m:t>
                          </m:r>
                        </m:e>
                        <m:sub>
                          <m:r>
                            <a:rPr lang="en-GB" sz="1000" i="1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  <m:t>𝑖𝐵</m:t>
                          </m:r>
                        </m:sub>
                      </m:sSub>
                      <m:r>
                        <a:rPr lang="en-GB" sz="1000" i="1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  <a:latin typeface="Cambria Math"/>
                          <a:ea typeface="Times New Roman"/>
                          <a:cs typeface="Calibri"/>
                        </a:rPr>
                        <m:t>=</m:t>
                      </m:r>
                      <m:sSub>
                        <m:sSubPr>
                          <m:ctrlPr>
                            <a:rPr lang="en-GB" sz="1200" i="1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</m:ctrlPr>
                        </m:sSubPr>
                        <m:e>
                          <m:r>
                            <a:rPr lang="en-GB" sz="1000" i="1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  <m:t>𝑓</m:t>
                          </m:r>
                        </m:e>
                        <m:sub>
                          <m:r>
                            <a:rPr lang="en-GB" sz="1000" i="1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GB" sz="1200">
                  <a:solidFill>
                    <a:schemeClr val="tx1">
                      <a:lumMod val="10000"/>
                    </a:schemeClr>
                  </a:solidFill>
                  <a:effectLst/>
                  <a:latin typeface="Times New Roman"/>
                  <a:ea typeface="Times New Roman"/>
                </a:endParaRPr>
              </a:p>
            </p:txBody>
          </p:sp>
        </mc:Choice>
        <mc:Fallback xmlns="">
          <p:sp>
            <p:nvSpPr>
              <p:cNvPr id="26" name="Text 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981" y="2410534"/>
                <a:ext cx="1980000" cy="26987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  <a:ln w="6350">
                <a:solidFill>
                  <a:prstClr val="black"/>
                </a:solidFill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Box 1"/>
              <p:cNvSpPr txBox="1"/>
              <p:nvPr/>
            </p:nvSpPr>
            <p:spPr>
              <a:xfrm>
                <a:off x="3841980" y="2806534"/>
                <a:ext cx="1980000" cy="269875"/>
              </a:xfrm>
              <a:prstGeom prst="rect">
                <a:avLst/>
              </a:prstGeom>
              <a:solidFill>
                <a:schemeClr val="accent5"/>
              </a:solidFill>
              <a:ln w="6350">
                <a:solidFill>
                  <a:prstClr val="black"/>
                </a:solidFill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GB" sz="1000" b="1" i="1" kern="1200" dirty="0" smtClean="0">
                    <a:solidFill>
                      <a:schemeClr val="tx1">
                        <a:lumMod val="10000"/>
                      </a:schemeClr>
                    </a:solidFill>
                    <a:effectLst/>
                    <a:ea typeface="Times New Roman"/>
                    <a:cs typeface="Calibri"/>
                  </a:rPr>
                  <a:t>m</a:t>
                </a:r>
                <a:r>
                  <a:rPr lang="en-GB" sz="1000" b="1" kern="1200" dirty="0">
                    <a:solidFill>
                      <a:schemeClr val="tx1">
                        <a:lumMod val="10000"/>
                      </a:schemeClr>
                    </a:solidFill>
                    <a:effectLst/>
                    <a:ea typeface="Times New Roman"/>
                    <a:cs typeface="Calibri"/>
                  </a:rPr>
                  <a:t> regression equations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kern="1200">
                            <a:solidFill>
                              <a:schemeClr val="tx1">
                                <a:lumMod val="10000"/>
                              </a:schemeClr>
                            </a:solidFill>
                            <a:effectLst/>
                            <a:latin typeface="Cambria Math"/>
                            <a:ea typeface="Times New Roman"/>
                            <a:cs typeface="Calibri"/>
                          </a:rPr>
                        </m:ctrlPr>
                      </m:sSubPr>
                      <m:e>
                        <m:r>
                          <a:rPr lang="en-GB" sz="1000" i="1" kern="1200">
                            <a:solidFill>
                              <a:schemeClr val="tx1">
                                <a:lumMod val="10000"/>
                              </a:schemeClr>
                            </a:solidFill>
                            <a:effectLst/>
                            <a:latin typeface="Cambria Math"/>
                            <a:ea typeface="Times New Roman"/>
                            <a:cs typeface="Calibri"/>
                          </a:rPr>
                          <m:t>𝑓</m:t>
                        </m:r>
                      </m:e>
                      <m:sub>
                        <m:r>
                          <a:rPr lang="en-GB" sz="1000" i="1" kern="1200">
                            <a:solidFill>
                              <a:schemeClr val="tx1">
                                <a:lumMod val="10000"/>
                              </a:schemeClr>
                            </a:solidFill>
                            <a:effectLst/>
                            <a:latin typeface="Cambria Math"/>
                            <a:ea typeface="Times New Roman"/>
                            <a:cs typeface="Calibri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1000" b="1" kern="1200" dirty="0">
                    <a:solidFill>
                      <a:schemeClr val="tx1">
                        <a:lumMod val="10000"/>
                      </a:schemeClr>
                    </a:solidFill>
                    <a:effectLst/>
                    <a:ea typeface="Times New Roman"/>
                    <a:cs typeface="Calibri"/>
                  </a:rPr>
                  <a:t>)</a:t>
                </a:r>
                <a:endParaRPr lang="en-GB" sz="1200" dirty="0">
                  <a:solidFill>
                    <a:schemeClr val="tx1">
                      <a:lumMod val="10000"/>
                    </a:schemeClr>
                  </a:solidFill>
                  <a:effectLst/>
                  <a:latin typeface="Times New Roman"/>
                  <a:ea typeface="Times New Roman"/>
                </a:endParaRPr>
              </a:p>
            </p:txBody>
          </p:sp>
        </mc:Choice>
        <mc:Fallback xmlns="">
          <p:sp>
            <p:nvSpPr>
              <p:cNvPr id="27" name="Text 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980" y="2806534"/>
                <a:ext cx="1980000" cy="269875"/>
              </a:xfrm>
              <a:prstGeom prst="rect">
                <a:avLst/>
              </a:prstGeom>
              <a:blipFill rotWithShape="1">
                <a:blip r:embed="rId12"/>
                <a:stretch>
                  <a:fillRect b="-4348"/>
                </a:stretch>
              </a:blipFill>
              <a:ln w="6350">
                <a:solidFill>
                  <a:prstClr val="black"/>
                </a:solidFill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176"/>
              <p:cNvSpPr txBox="1"/>
              <p:nvPr/>
            </p:nvSpPr>
            <p:spPr>
              <a:xfrm>
                <a:off x="2581982" y="4354534"/>
                <a:ext cx="899795" cy="269875"/>
              </a:xfrm>
              <a:prstGeom prst="rect">
                <a:avLst/>
              </a:prstGeom>
              <a:solidFill>
                <a:schemeClr val="accent5"/>
              </a:solidFill>
              <a:ln w="6350">
                <a:solidFill>
                  <a:schemeClr val="bg1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GB" sz="900" b="1" kern="1200" smtClean="0">
                    <a:solidFill>
                      <a:schemeClr val="tx1">
                        <a:lumMod val="10000"/>
                      </a:schemeClr>
                    </a:solidFill>
                    <a:effectLst/>
                    <a:latin typeface="Calibri"/>
                    <a:ea typeface="Times New Roman"/>
                  </a:rPr>
                  <a:t>Subset B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900" i="1" kern="1200">
                            <a:solidFill>
                              <a:schemeClr val="tx1">
                                <a:lumMod val="10000"/>
                              </a:schemeClr>
                            </a:solidFill>
                            <a:effectLst/>
                            <a:latin typeface="Cambria Math"/>
                            <a:ea typeface="Times New Roman"/>
                          </a:rPr>
                        </m:ctrlPr>
                      </m:sSubPr>
                      <m:e>
                        <m:r>
                          <a:rPr lang="en-GB" sz="900" i="1" kern="1200">
                            <a:solidFill>
                              <a:schemeClr val="tx1">
                                <a:lumMod val="10000"/>
                              </a:schemeClr>
                            </a:solidFill>
                            <a:effectLst/>
                            <a:latin typeface="Cambria Math"/>
                            <a:ea typeface="Times New Roman"/>
                          </a:rPr>
                          <m:t>𝑤</m:t>
                        </m:r>
                      </m:e>
                      <m:sub>
                        <m:r>
                          <a:rPr lang="en-GB" sz="900" i="1" kern="1200">
                            <a:solidFill>
                              <a:schemeClr val="tx1">
                                <a:lumMod val="10000"/>
                              </a:schemeClr>
                            </a:solidFill>
                            <a:effectLst/>
                            <a:latin typeface="Cambria Math"/>
                            <a:ea typeface="Times New Roman"/>
                          </a:rPr>
                          <m:t>𝑥𝐵</m:t>
                        </m:r>
                      </m:sub>
                    </m:sSub>
                  </m:oMath>
                </a14:m>
                <a:r>
                  <a:rPr lang="en-GB" sz="900" b="1" kern="1200">
                    <a:solidFill>
                      <a:schemeClr val="tx1">
                        <a:lumMod val="10000"/>
                      </a:schemeClr>
                    </a:solidFill>
                    <a:effectLst/>
                    <a:latin typeface="Calibri"/>
                    <a:ea typeface="Times New Roman"/>
                  </a:rPr>
                  <a:t>)</a:t>
                </a:r>
                <a:endParaRPr lang="en-GB" sz="1200">
                  <a:solidFill>
                    <a:schemeClr val="tx1">
                      <a:lumMod val="10000"/>
                    </a:schemeClr>
                  </a:solidFill>
                  <a:effectLst/>
                  <a:latin typeface="Times New Roman"/>
                  <a:ea typeface="Times New Roman"/>
                </a:endParaRPr>
              </a:p>
            </p:txBody>
          </p:sp>
        </mc:Choice>
        <mc:Fallback xmlns="">
          <p:sp>
            <p:nvSpPr>
              <p:cNvPr id="29" name="TextBox 1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982" y="4354534"/>
                <a:ext cx="899795" cy="269875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  <a:ln w="635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179"/>
              <p:cNvSpPr txBox="1"/>
              <p:nvPr/>
            </p:nvSpPr>
            <p:spPr>
              <a:xfrm>
                <a:off x="2581834" y="3994536"/>
                <a:ext cx="899795" cy="269875"/>
              </a:xfrm>
              <a:prstGeom prst="rect">
                <a:avLst/>
              </a:prstGeom>
              <a:solidFill>
                <a:schemeClr val="accent5"/>
              </a:solidFill>
              <a:ln w="6350">
                <a:solidFill>
                  <a:schemeClr val="bg1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GB" sz="900" b="1" kern="1200" dirty="0" smtClean="0">
                    <a:solidFill>
                      <a:schemeClr val="tx1">
                        <a:lumMod val="10000"/>
                      </a:schemeClr>
                    </a:solidFill>
                    <a:effectLst/>
                    <a:latin typeface="Calibri"/>
                    <a:ea typeface="Times New Roman"/>
                  </a:rPr>
                  <a:t>Subset 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900" i="1" kern="1200">
                            <a:solidFill>
                              <a:schemeClr val="tx1">
                                <a:lumMod val="10000"/>
                              </a:schemeClr>
                            </a:solidFill>
                            <a:effectLst/>
                            <a:latin typeface="Cambria Math"/>
                            <a:ea typeface="Times New Roman"/>
                          </a:rPr>
                        </m:ctrlPr>
                      </m:sSubPr>
                      <m:e>
                        <m:r>
                          <a:rPr lang="en-GB" sz="900" i="1" kern="1200">
                            <a:solidFill>
                              <a:schemeClr val="tx1">
                                <a:lumMod val="10000"/>
                              </a:schemeClr>
                            </a:solidFill>
                            <a:effectLst/>
                            <a:latin typeface="Cambria Math"/>
                            <a:ea typeface="Times New Roman"/>
                          </a:rPr>
                          <m:t>𝑤</m:t>
                        </m:r>
                      </m:e>
                      <m:sub>
                        <m:r>
                          <a:rPr lang="en-GB" sz="900" i="1" kern="1200">
                            <a:solidFill>
                              <a:schemeClr val="tx1">
                                <a:lumMod val="10000"/>
                              </a:schemeClr>
                            </a:solidFill>
                            <a:effectLst/>
                            <a:latin typeface="Cambria Math"/>
                            <a:ea typeface="Times New Roman"/>
                          </a:rPr>
                          <m:t>𝑥𝐴</m:t>
                        </m:r>
                      </m:sub>
                    </m:sSub>
                  </m:oMath>
                </a14:m>
                <a:r>
                  <a:rPr lang="en-GB" sz="900" b="1" kern="1200" dirty="0">
                    <a:solidFill>
                      <a:schemeClr val="tx1">
                        <a:lumMod val="10000"/>
                      </a:schemeClr>
                    </a:solidFill>
                    <a:effectLst/>
                    <a:latin typeface="Calibri"/>
                    <a:ea typeface="Times New Roman"/>
                  </a:rPr>
                  <a:t>)</a:t>
                </a:r>
                <a:endParaRPr lang="en-GB" sz="1200" dirty="0">
                  <a:solidFill>
                    <a:schemeClr val="tx1">
                      <a:lumMod val="10000"/>
                    </a:schemeClr>
                  </a:solidFill>
                  <a:effectLst/>
                  <a:latin typeface="Times New Roman"/>
                  <a:ea typeface="Times New Roman"/>
                </a:endParaRPr>
              </a:p>
            </p:txBody>
          </p:sp>
        </mc:Choice>
        <mc:Fallback xmlns="">
          <p:sp>
            <p:nvSpPr>
              <p:cNvPr id="30" name="TextBox 1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834" y="3994536"/>
                <a:ext cx="899795" cy="269875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  <a:ln w="635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182"/>
              <p:cNvSpPr txBox="1"/>
              <p:nvPr/>
            </p:nvSpPr>
            <p:spPr>
              <a:xfrm>
                <a:off x="2581982" y="4714534"/>
                <a:ext cx="899795" cy="269875"/>
              </a:xfrm>
              <a:prstGeom prst="rect">
                <a:avLst/>
              </a:prstGeom>
              <a:solidFill>
                <a:schemeClr val="accent5"/>
              </a:solidFill>
              <a:ln w="6350">
                <a:solidFill>
                  <a:schemeClr val="bg1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GB" sz="800" b="1" i="1" kern="1200" smtClean="0">
                    <a:solidFill>
                      <a:schemeClr val="tx1">
                        <a:lumMod val="10000"/>
                      </a:schemeClr>
                    </a:solidFill>
                    <a:effectLst/>
                    <a:latin typeface="Calibri"/>
                    <a:ea typeface="Times New Roman"/>
                  </a:rPr>
                  <a:t>m</a:t>
                </a:r>
                <a:r>
                  <a:rPr lang="en-GB" sz="800" b="1" kern="1200">
                    <a:solidFill>
                      <a:schemeClr val="tx1">
                        <a:lumMod val="10000"/>
                      </a:schemeClr>
                    </a:solidFill>
                    <a:effectLst/>
                    <a:latin typeface="Calibri"/>
                    <a:ea typeface="Times New Roman"/>
                  </a:rPr>
                  <a:t> subsets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800" i="1" kern="1200">
                            <a:solidFill>
                              <a:schemeClr val="tx1">
                                <a:lumMod val="10000"/>
                              </a:schemeClr>
                            </a:solidFill>
                            <a:effectLst/>
                            <a:latin typeface="Cambria Math"/>
                            <a:ea typeface="Times New Roman"/>
                          </a:rPr>
                        </m:ctrlPr>
                      </m:sSubPr>
                      <m:e>
                        <m:r>
                          <a:rPr lang="en-GB" sz="800" i="1" kern="1200">
                            <a:solidFill>
                              <a:schemeClr val="tx1">
                                <a:lumMod val="10000"/>
                              </a:schemeClr>
                            </a:solidFill>
                            <a:effectLst/>
                            <a:latin typeface="Cambria Math"/>
                            <a:ea typeface="Times New Roman"/>
                          </a:rPr>
                          <m:t>𝑤</m:t>
                        </m:r>
                      </m:e>
                      <m:sub>
                        <m:r>
                          <a:rPr lang="en-GB" sz="800" i="1" kern="1200">
                            <a:solidFill>
                              <a:schemeClr val="tx1">
                                <a:lumMod val="10000"/>
                              </a:schemeClr>
                            </a:solidFill>
                            <a:effectLst/>
                            <a:latin typeface="Cambria Math"/>
                            <a:ea typeface="Times New Roman"/>
                          </a:rPr>
                          <m:t>𝑥𝑚</m:t>
                        </m:r>
                      </m:sub>
                    </m:sSub>
                  </m:oMath>
                </a14:m>
                <a:r>
                  <a:rPr lang="en-GB" sz="800" b="1" kern="1200">
                    <a:solidFill>
                      <a:schemeClr val="tx1">
                        <a:lumMod val="10000"/>
                      </a:schemeClr>
                    </a:solidFill>
                    <a:effectLst/>
                    <a:latin typeface="Calibri"/>
                    <a:ea typeface="Times New Roman"/>
                  </a:rPr>
                  <a:t>)</a:t>
                </a:r>
                <a:endParaRPr lang="en-GB" sz="1200">
                  <a:solidFill>
                    <a:schemeClr val="tx1">
                      <a:lumMod val="10000"/>
                    </a:schemeClr>
                  </a:solidFill>
                  <a:effectLst/>
                  <a:latin typeface="Times New Roman"/>
                  <a:ea typeface="Times New Roman"/>
                </a:endParaRPr>
              </a:p>
            </p:txBody>
          </p:sp>
        </mc:Choice>
        <mc:Fallback xmlns="">
          <p:sp>
            <p:nvSpPr>
              <p:cNvPr id="31" name="TextBox 1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982" y="4714534"/>
                <a:ext cx="899795" cy="269875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  <a:ln w="635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185"/>
              <p:cNvSpPr txBox="1"/>
              <p:nvPr/>
            </p:nvSpPr>
            <p:spPr>
              <a:xfrm>
                <a:off x="3841980" y="3994536"/>
                <a:ext cx="719455" cy="269875"/>
              </a:xfrm>
              <a:prstGeom prst="rect">
                <a:avLst/>
              </a:prstGeom>
              <a:solidFill>
                <a:schemeClr val="accent5"/>
              </a:solidFill>
              <a:ln w="6350">
                <a:solidFill>
                  <a:schemeClr val="bg1"/>
                </a:solidFill>
              </a:ln>
            </p:spPr>
            <p:txBody>
              <a:bodyPr wrap="square" lIns="36000" tIns="36000" rIns="36000" bIns="36000" rtlCol="0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800" i="1" kern="1200" smtClean="0">
                            <a:solidFill>
                              <a:schemeClr val="tx1">
                                <a:lumMod val="10000"/>
                              </a:schemeClr>
                            </a:solidFill>
                            <a:effectLst/>
                            <a:latin typeface="Cambria Math"/>
                            <a:ea typeface="Times New Roman"/>
                          </a:rPr>
                        </m:ctrlPr>
                      </m:sSubPr>
                      <m:e>
                        <m:r>
                          <a:rPr lang="en-GB" sz="800" i="1" kern="1200">
                            <a:solidFill>
                              <a:schemeClr val="tx1">
                                <a:lumMod val="10000"/>
                              </a:schemeClr>
                            </a:solidFill>
                            <a:effectLst/>
                            <a:latin typeface="Cambria Math"/>
                            <a:ea typeface="Times New Roman"/>
                          </a:rPr>
                          <m:t>𝑝</m:t>
                        </m:r>
                      </m:e>
                      <m:sub>
                        <m:r>
                          <a:rPr lang="en-GB" sz="800" i="1" kern="1200">
                            <a:solidFill>
                              <a:schemeClr val="tx1">
                                <a:lumMod val="10000"/>
                              </a:schemeClr>
                            </a:solidFill>
                            <a:effectLst/>
                            <a:latin typeface="Cambria Math"/>
                            <a:ea typeface="Times New Roman"/>
                          </a:rPr>
                          <m:t>𝑥𝐴</m:t>
                        </m:r>
                      </m:sub>
                    </m:sSub>
                  </m:oMath>
                </a14:m>
                <a:r>
                  <a:rPr lang="en-GB" sz="800" b="1" kern="1200">
                    <a:solidFill>
                      <a:schemeClr val="tx1">
                        <a:lumMod val="10000"/>
                      </a:schemeClr>
                    </a:solidFill>
                    <a:effectLst/>
                    <a:latin typeface="Calibri"/>
                    <a:ea typeface="Times New Roman"/>
                  </a:rPr>
                  <a:t>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800" i="1" kern="1200">
                            <a:solidFill>
                              <a:schemeClr val="tx1">
                                <a:lumMod val="10000"/>
                              </a:schemeClr>
                            </a:solidFill>
                            <a:effectLst/>
                            <a:latin typeface="Cambria Math"/>
                            <a:ea typeface="Times New Roman"/>
                          </a:rPr>
                        </m:ctrlPr>
                      </m:sSubPr>
                      <m:e>
                        <m:r>
                          <a:rPr lang="en-GB" sz="800" i="1" kern="1200">
                            <a:solidFill>
                              <a:schemeClr val="tx1">
                                <a:lumMod val="10000"/>
                              </a:schemeClr>
                            </a:solidFill>
                            <a:effectLst/>
                            <a:latin typeface="Cambria Math"/>
                            <a:ea typeface="Times New Roman"/>
                          </a:rPr>
                          <m:t>𝑓</m:t>
                        </m:r>
                      </m:e>
                      <m:sub>
                        <m:r>
                          <a:rPr lang="en-GB" sz="800" i="1" kern="1200">
                            <a:solidFill>
                              <a:schemeClr val="tx1">
                                <a:lumMod val="10000"/>
                              </a:schemeClr>
                            </a:solidFill>
                            <a:effectLst/>
                            <a:latin typeface="Cambria Math"/>
                            <a:ea typeface="Times New Roman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GB" sz="800" b="1" kern="1200">
                    <a:solidFill>
                      <a:schemeClr val="tx1">
                        <a:lumMod val="10000"/>
                      </a:schemeClr>
                    </a:solidFill>
                    <a:effectLst/>
                    <a:latin typeface="Calibri"/>
                    <a:ea typeface="Times New Roman"/>
                  </a:rPr>
                  <a:t> </a:t>
                </a:r>
                <a:endParaRPr lang="en-GB" sz="1200">
                  <a:solidFill>
                    <a:schemeClr val="tx1">
                      <a:lumMod val="10000"/>
                    </a:schemeClr>
                  </a:solidFill>
                  <a:effectLst/>
                  <a:latin typeface="Times New Roman"/>
                  <a:ea typeface="Times New Roman"/>
                </a:endParaRPr>
              </a:p>
            </p:txBody>
          </p:sp>
        </mc:Choice>
        <mc:Fallback xmlns="">
          <p:sp>
            <p:nvSpPr>
              <p:cNvPr id="32" name="TextBox 1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980" y="3994536"/>
                <a:ext cx="719455" cy="269875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  <a:ln w="635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188"/>
              <p:cNvSpPr txBox="1"/>
              <p:nvPr/>
            </p:nvSpPr>
            <p:spPr>
              <a:xfrm>
                <a:off x="3841982" y="4354533"/>
                <a:ext cx="719455" cy="269875"/>
              </a:xfrm>
              <a:prstGeom prst="rect">
                <a:avLst/>
              </a:prstGeom>
              <a:solidFill>
                <a:schemeClr val="accent5"/>
              </a:solidFill>
              <a:ln w="6350">
                <a:solidFill>
                  <a:schemeClr val="bg1"/>
                </a:solidFill>
              </a:ln>
            </p:spPr>
            <p:txBody>
              <a:bodyPr wrap="square" lIns="36000" tIns="36000" rIns="36000" bIns="36000" rtlCol="0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800" i="1" kern="1200" smtClean="0">
                            <a:solidFill>
                              <a:schemeClr val="tx1">
                                <a:lumMod val="10000"/>
                              </a:schemeClr>
                            </a:solidFill>
                            <a:effectLst/>
                            <a:latin typeface="Cambria Math"/>
                            <a:ea typeface="Times New Roman"/>
                          </a:rPr>
                        </m:ctrlPr>
                      </m:sSubPr>
                      <m:e>
                        <m:r>
                          <a:rPr lang="en-GB" sz="800" i="1" kern="1200">
                            <a:solidFill>
                              <a:schemeClr val="tx1">
                                <a:lumMod val="10000"/>
                              </a:schemeClr>
                            </a:solidFill>
                            <a:effectLst/>
                            <a:latin typeface="Cambria Math"/>
                            <a:ea typeface="Times New Roman"/>
                          </a:rPr>
                          <m:t>𝑝</m:t>
                        </m:r>
                      </m:e>
                      <m:sub>
                        <m:r>
                          <a:rPr lang="en-GB" sz="800" i="1" kern="1200">
                            <a:solidFill>
                              <a:schemeClr val="tx1">
                                <a:lumMod val="10000"/>
                              </a:schemeClr>
                            </a:solidFill>
                            <a:effectLst/>
                            <a:latin typeface="Cambria Math"/>
                            <a:ea typeface="Times New Roman"/>
                          </a:rPr>
                          <m:t>𝑥𝐵</m:t>
                        </m:r>
                      </m:sub>
                    </m:sSub>
                  </m:oMath>
                </a14:m>
                <a:r>
                  <a:rPr lang="en-GB" sz="800" b="1" kern="1200">
                    <a:solidFill>
                      <a:schemeClr val="tx1">
                        <a:lumMod val="10000"/>
                      </a:schemeClr>
                    </a:solidFill>
                    <a:effectLst/>
                    <a:latin typeface="Calibri"/>
                    <a:ea typeface="Times New Roman"/>
                  </a:rPr>
                  <a:t>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800" i="1" kern="1200">
                            <a:solidFill>
                              <a:schemeClr val="tx1">
                                <a:lumMod val="10000"/>
                              </a:schemeClr>
                            </a:solidFill>
                            <a:effectLst/>
                            <a:latin typeface="Cambria Math"/>
                            <a:ea typeface="Times New Roman"/>
                          </a:rPr>
                        </m:ctrlPr>
                      </m:sSubPr>
                      <m:e>
                        <m:r>
                          <a:rPr lang="en-GB" sz="800" i="1" kern="1200">
                            <a:solidFill>
                              <a:schemeClr val="tx1">
                                <a:lumMod val="10000"/>
                              </a:schemeClr>
                            </a:solidFill>
                            <a:effectLst/>
                            <a:latin typeface="Cambria Math"/>
                            <a:ea typeface="Times New Roman"/>
                          </a:rPr>
                          <m:t>𝑓</m:t>
                        </m:r>
                      </m:e>
                      <m:sub>
                        <m:r>
                          <a:rPr lang="en-GB" sz="800" i="1" kern="1200">
                            <a:solidFill>
                              <a:schemeClr val="tx1">
                                <a:lumMod val="10000"/>
                              </a:schemeClr>
                            </a:solidFill>
                            <a:effectLst/>
                            <a:latin typeface="Cambria Math"/>
                            <a:ea typeface="Times New Roman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GB" sz="800" b="1" kern="1200">
                    <a:solidFill>
                      <a:schemeClr val="tx1">
                        <a:lumMod val="10000"/>
                      </a:schemeClr>
                    </a:solidFill>
                    <a:effectLst/>
                    <a:latin typeface="Calibri"/>
                    <a:ea typeface="Times New Roman"/>
                  </a:rPr>
                  <a:t> </a:t>
                </a:r>
                <a:endParaRPr lang="en-GB" sz="1200">
                  <a:solidFill>
                    <a:schemeClr val="tx1">
                      <a:lumMod val="10000"/>
                    </a:schemeClr>
                  </a:solidFill>
                  <a:effectLst/>
                  <a:latin typeface="Times New Roman"/>
                  <a:ea typeface="Times New Roman"/>
                </a:endParaRPr>
              </a:p>
            </p:txBody>
          </p:sp>
        </mc:Choice>
        <mc:Fallback xmlns="">
          <p:sp>
            <p:nvSpPr>
              <p:cNvPr id="33" name="TextBox 1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982" y="4354533"/>
                <a:ext cx="719455" cy="269875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  <a:ln w="635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191"/>
              <p:cNvSpPr txBox="1"/>
              <p:nvPr/>
            </p:nvSpPr>
            <p:spPr>
              <a:xfrm>
                <a:off x="3841979" y="4714532"/>
                <a:ext cx="719455" cy="269875"/>
              </a:xfrm>
              <a:prstGeom prst="rect">
                <a:avLst/>
              </a:prstGeom>
              <a:solidFill>
                <a:schemeClr val="accent5"/>
              </a:solidFill>
              <a:ln w="6350">
                <a:solidFill>
                  <a:schemeClr val="bg1"/>
                </a:solidFill>
              </a:ln>
            </p:spPr>
            <p:txBody>
              <a:bodyPr wrap="square" lIns="36000" tIns="36000" rIns="36000" bIns="36000" rtlCol="0" anchor="ctr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800" i="1" kern="1200" smtClean="0">
                            <a:solidFill>
                              <a:schemeClr val="tx1">
                                <a:lumMod val="10000"/>
                              </a:schemeClr>
                            </a:solidFill>
                            <a:effectLst/>
                            <a:latin typeface="Cambria Math"/>
                            <a:ea typeface="Times New Roman"/>
                          </a:rPr>
                        </m:ctrlPr>
                      </m:sSubPr>
                      <m:e>
                        <m:r>
                          <a:rPr lang="en-GB" sz="800" i="1" kern="1200">
                            <a:solidFill>
                              <a:schemeClr val="tx1">
                                <a:lumMod val="10000"/>
                              </a:schemeClr>
                            </a:solidFill>
                            <a:effectLst/>
                            <a:latin typeface="Cambria Math"/>
                            <a:ea typeface="Times New Roman"/>
                          </a:rPr>
                          <m:t>𝑝</m:t>
                        </m:r>
                      </m:e>
                      <m:sub>
                        <m:r>
                          <a:rPr lang="en-GB" sz="800" i="1" kern="1200">
                            <a:solidFill>
                              <a:schemeClr val="tx1">
                                <a:lumMod val="10000"/>
                              </a:schemeClr>
                            </a:solidFill>
                            <a:effectLst/>
                            <a:latin typeface="Cambria Math"/>
                            <a:ea typeface="Times New Roman"/>
                          </a:rPr>
                          <m:t>𝑥𝑚</m:t>
                        </m:r>
                      </m:sub>
                    </m:sSub>
                  </m:oMath>
                </a14:m>
                <a:r>
                  <a:rPr lang="en-GB" sz="800" kern="1200">
                    <a:solidFill>
                      <a:schemeClr val="tx1">
                        <a:lumMod val="10000"/>
                      </a:schemeClr>
                    </a:solidFill>
                    <a:effectLst/>
                    <a:latin typeface="Calibri"/>
                    <a:ea typeface="Times New Roman"/>
                  </a:rPr>
                  <a:t> </a:t>
                </a:r>
                <a:r>
                  <a:rPr lang="en-GB" sz="800" b="1" kern="1200">
                    <a:solidFill>
                      <a:schemeClr val="tx1">
                        <a:lumMod val="10000"/>
                      </a:schemeClr>
                    </a:solidFill>
                    <a:effectLst/>
                    <a:latin typeface="Calibri"/>
                    <a:ea typeface="Times New Roman"/>
                  </a:rPr>
                  <a:t>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800" i="1" kern="1200">
                            <a:solidFill>
                              <a:schemeClr val="tx1">
                                <a:lumMod val="10000"/>
                              </a:schemeClr>
                            </a:solidFill>
                            <a:effectLst/>
                            <a:latin typeface="Cambria Math"/>
                            <a:ea typeface="Times New Roman"/>
                          </a:rPr>
                        </m:ctrlPr>
                      </m:sSubPr>
                      <m:e>
                        <m:r>
                          <a:rPr lang="en-GB" sz="800" i="1" kern="1200">
                            <a:solidFill>
                              <a:schemeClr val="tx1">
                                <a:lumMod val="10000"/>
                              </a:schemeClr>
                            </a:solidFill>
                            <a:effectLst/>
                            <a:latin typeface="Cambria Math"/>
                            <a:ea typeface="Times New Roman"/>
                          </a:rPr>
                          <m:t>𝑓</m:t>
                        </m:r>
                      </m:e>
                      <m:sub>
                        <m:r>
                          <a:rPr lang="en-GB" sz="800" i="1" kern="1200">
                            <a:solidFill>
                              <a:schemeClr val="tx1">
                                <a:lumMod val="10000"/>
                              </a:schemeClr>
                            </a:solidFill>
                            <a:effectLst/>
                            <a:latin typeface="Cambria Math"/>
                            <a:ea typeface="Times New Roman"/>
                          </a:rPr>
                          <m:t>𝑚</m:t>
                        </m:r>
                      </m:sub>
                    </m:sSub>
                  </m:oMath>
                </a14:m>
                <a:endParaRPr lang="en-GB" sz="1200">
                  <a:solidFill>
                    <a:schemeClr val="tx1">
                      <a:lumMod val="10000"/>
                    </a:schemeClr>
                  </a:solidFill>
                  <a:effectLst/>
                  <a:latin typeface="Times New Roman"/>
                  <a:ea typeface="Times New Roman"/>
                </a:endParaRPr>
              </a:p>
            </p:txBody>
          </p:sp>
        </mc:Choice>
        <mc:Fallback xmlns="">
          <p:sp>
            <p:nvSpPr>
              <p:cNvPr id="34" name="TextBox 1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979" y="4714532"/>
                <a:ext cx="719455" cy="269875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  <a:ln w="635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/>
          <p:cNvSpPr/>
          <p:nvPr/>
        </p:nvSpPr>
        <p:spPr>
          <a:xfrm>
            <a:off x="6244271" y="7050299"/>
            <a:ext cx="72390" cy="182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200000"/>
              </a:lnSpc>
              <a:spcAft>
                <a:spcPts val="1000"/>
              </a:spcAft>
            </a:pPr>
            <a:r>
              <a:rPr lang="en-GB" sz="1200">
                <a:effectLst/>
                <a:latin typeface="Times New Roman"/>
                <a:ea typeface="Times New Roman"/>
                <a:cs typeface="Times New Roman"/>
              </a:rPr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 Box 117"/>
              <p:cNvSpPr txBox="1"/>
              <p:nvPr/>
            </p:nvSpPr>
            <p:spPr>
              <a:xfrm>
                <a:off x="6181983" y="3994534"/>
                <a:ext cx="1439545" cy="989965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prstClr val="black"/>
                </a:solidFill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GB" sz="1000" b="1" kern="1200" dirty="0" smtClean="0">
                    <a:solidFill>
                      <a:schemeClr val="tx1">
                        <a:lumMod val="10000"/>
                      </a:schemeClr>
                    </a:solidFill>
                    <a:effectLst/>
                    <a:ea typeface="Times New Roman"/>
                  </a:rPr>
                  <a:t>Final estimate</a:t>
                </a:r>
                <a:endParaRPr lang="en-GB" sz="1200" dirty="0">
                  <a:solidFill>
                    <a:schemeClr val="tx1">
                      <a:lumMod val="10000"/>
                    </a:schemeClr>
                  </a:solidFill>
                  <a:effectLst/>
                  <a:latin typeface="Times New Roman"/>
                  <a:ea typeface="Times New Roman"/>
                </a:endParaRPr>
              </a:p>
              <a:p>
                <a:pPr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1200" i="1">
                                  <a:solidFill>
                                    <a:schemeClr val="tx1">
                                      <a:lumMod val="10000"/>
                                    </a:schemeClr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</m:ctrlPr>
                            </m:accPr>
                            <m:e>
                              <m:r>
                                <a:rPr lang="en-GB" sz="1000" i="1">
                                  <a:solidFill>
                                    <a:schemeClr val="tx1">
                                      <a:lumMod val="10000"/>
                                    </a:schemeClr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𝛿</m:t>
                              </m:r>
                            </m:e>
                          </m:acc>
                        </m:e>
                        <m:sub>
                          <m:r>
                            <a:rPr lang="en-GB" sz="1000" i="1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</a:rPr>
                            <m:t>𝑥</m:t>
                          </m:r>
                        </m:sub>
                      </m:sSub>
                      <m:r>
                        <a:rPr lang="en-GB" sz="1000" i="1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  <a:latin typeface="Cambria Math"/>
                          <a:ea typeface="Times New Roman"/>
                        </a:rPr>
                        <m:t>=</m:t>
                      </m:r>
                      <m:sSub>
                        <m:sSubPr>
                          <m:ctrlPr>
                            <a:rPr lang="en-GB" sz="1200" i="1" kern="120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</a:rPr>
                          </m:ctrlPr>
                        </m:sSubPr>
                        <m:e>
                          <m:r>
                            <a:rPr lang="en-GB" sz="1000" i="1" kern="120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</a:rPr>
                            <m:t>𝑝</m:t>
                          </m:r>
                        </m:e>
                        <m:sub>
                          <m:r>
                            <a:rPr lang="en-GB" sz="1000" i="1" kern="120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</a:rPr>
                            <m:t>𝑥</m:t>
                          </m:r>
                        </m:sub>
                      </m:sSub>
                      <m:r>
                        <a:rPr lang="en-GB" sz="1000" i="1" kern="120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  <a:latin typeface="Cambria Math"/>
                          <a:ea typeface="Times New Roman"/>
                        </a:rPr>
                        <m:t>+</m:t>
                      </m:r>
                      <m:sSub>
                        <m:sSubPr>
                          <m:ctrlPr>
                            <a:rPr lang="en-GB" sz="1200" i="1" kern="120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1200" i="1" kern="1200">
                                  <a:solidFill>
                                    <a:schemeClr val="tx1">
                                      <a:lumMod val="10000"/>
                                    </a:schemeClr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</m:ctrlPr>
                            </m:accPr>
                            <m:e>
                              <m:r>
                                <a:rPr lang="en-GB" sz="1000" i="1" kern="1200">
                                  <a:solidFill>
                                    <a:schemeClr val="tx1">
                                      <a:lumMod val="10000"/>
                                    </a:schemeClr>
                                  </a:solidFill>
                                  <a:effectLst/>
                                  <a:latin typeface="Cambria Math"/>
                                  <a:ea typeface="Times New Roman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GB" sz="1000" i="1" kern="120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sz="1200" dirty="0">
                  <a:solidFill>
                    <a:schemeClr val="tx1">
                      <a:lumMod val="10000"/>
                    </a:schemeClr>
                  </a:solidFill>
                  <a:effectLst/>
                  <a:latin typeface="Times New Roman"/>
                  <a:ea typeface="Times New Roman"/>
                </a:endParaRPr>
              </a:p>
            </p:txBody>
          </p:sp>
        </mc:Choice>
        <mc:Fallback xmlns="">
          <p:sp>
            <p:nvSpPr>
              <p:cNvPr id="37" name="Text Box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983" y="3994534"/>
                <a:ext cx="1439545" cy="989965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  <a:ln w="6350">
                <a:solidFill>
                  <a:prstClr val="black"/>
                </a:solidFill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 Box 117"/>
              <p:cNvSpPr txBox="1"/>
              <p:nvPr/>
            </p:nvSpPr>
            <p:spPr>
              <a:xfrm>
                <a:off x="6181982" y="2014534"/>
                <a:ext cx="1439545" cy="1080000"/>
              </a:xfrm>
              <a:prstGeom prst="rect">
                <a:avLst/>
              </a:prstGeom>
              <a:solidFill>
                <a:schemeClr val="accent5"/>
              </a:solidFill>
              <a:ln w="6350">
                <a:solidFill>
                  <a:prstClr val="black"/>
                </a:solidFill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GB" sz="1000" b="1" kern="1200" dirty="0" smtClean="0">
                    <a:solidFill>
                      <a:schemeClr val="tx1">
                        <a:lumMod val="10000"/>
                      </a:schemeClr>
                    </a:solidFill>
                    <a:effectLst/>
                    <a:ea typeface="Times New Roman"/>
                  </a:rPr>
                  <a:t>Station residual</a:t>
                </a:r>
                <a:endParaRPr lang="en-GB" sz="1200" dirty="0">
                  <a:solidFill>
                    <a:schemeClr val="tx1">
                      <a:lumMod val="10000"/>
                    </a:schemeClr>
                  </a:solidFill>
                  <a:effectLst/>
                  <a:latin typeface="Times New Roman"/>
                  <a:ea typeface="Times New Roman"/>
                </a:endParaRPr>
              </a:p>
              <a:p>
                <a:pPr algn="ctr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</m:ctrlPr>
                        </m:sSubPr>
                        <m:e>
                          <m:r>
                            <a:rPr lang="en-GB" sz="1000" i="1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  <m:t>𝑒</m:t>
                          </m:r>
                        </m:e>
                        <m:sub>
                          <m:r>
                            <a:rPr lang="en-GB" sz="1000" i="1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  <m:t>𝑖</m:t>
                          </m:r>
                        </m:sub>
                      </m:sSub>
                      <m:r>
                        <a:rPr lang="en-GB" sz="1000" i="1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  <a:latin typeface="Cambria Math"/>
                          <a:ea typeface="Times New Roman"/>
                          <a:cs typeface="Calibri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GB" sz="1200" i="1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</m:ctrlPr>
                        </m:naryPr>
                        <m:sub>
                          <m:r>
                            <a:rPr lang="en-GB" sz="1000" i="1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effectLst/>
                              <a:latin typeface="Cambria Math"/>
                              <a:ea typeface="Times New Roman"/>
                              <a:cs typeface="Calibri"/>
                            </a:rPr>
                            <m:t>𝑚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GB" sz="1200" i="1">
                                  <a:solidFill>
                                    <a:schemeClr val="tx1">
                                      <a:lumMod val="10000"/>
                                    </a:schemeClr>
                                  </a:solidFill>
                                  <a:effectLst/>
                                  <a:latin typeface="Cambria Math"/>
                                  <a:ea typeface="Times New Roman"/>
                                  <a:cs typeface="Calibri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1200" i="1">
                                      <a:solidFill>
                                        <a:schemeClr val="tx1">
                                          <a:lumMod val="10000"/>
                                        </a:schemeClr>
                                      </a:solidFill>
                                      <a:effectLst/>
                                      <a:latin typeface="Cambria Math"/>
                                      <a:ea typeface="Times New Roman"/>
                                      <a:cs typeface="Calibri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200" i="1">
                                          <a:solidFill>
                                            <a:schemeClr val="tx1">
                                              <a:lumMod val="10000"/>
                                            </a:schemeClr>
                                          </a:solidFill>
                                          <a:effectLst/>
                                          <a:latin typeface="Cambria Math"/>
                                          <a:ea typeface="Times New Roman"/>
                                          <a:cs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000" i="1">
                                          <a:solidFill>
                                            <a:schemeClr val="tx1">
                                              <a:lumMod val="10000"/>
                                            </a:schemeClr>
                                          </a:solidFill>
                                          <a:effectLst/>
                                          <a:latin typeface="Cambria Math"/>
                                          <a:ea typeface="Times New Roman"/>
                                          <a:cs typeface="Calibri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GB" sz="1000" i="1">
                                          <a:solidFill>
                                            <a:schemeClr val="tx1">
                                              <a:lumMod val="10000"/>
                                            </a:schemeClr>
                                          </a:solidFill>
                                          <a:effectLst/>
                                          <a:latin typeface="Cambria Math"/>
                                          <a:ea typeface="Times New Roman"/>
                                          <a:cs typeface="Calibri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1000" i="1">
                                      <a:solidFill>
                                        <a:schemeClr val="tx1">
                                          <a:lumMod val="10000"/>
                                        </a:schemeClr>
                                      </a:solidFill>
                                      <a:effectLst/>
                                      <a:latin typeface="Cambria Math"/>
                                      <a:ea typeface="Times New Roman"/>
                                      <a:cs typeface="Calibri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1200" i="1">
                                          <a:solidFill>
                                            <a:schemeClr val="tx1">
                                              <a:lumMod val="10000"/>
                                            </a:schemeClr>
                                          </a:solidFill>
                                          <a:effectLst/>
                                          <a:latin typeface="Cambria Math"/>
                                          <a:ea typeface="Times New Roman"/>
                                          <a:cs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000" i="1">
                                          <a:solidFill>
                                            <a:schemeClr val="tx1">
                                              <a:lumMod val="10000"/>
                                            </a:schemeClr>
                                          </a:solidFill>
                                          <a:effectLst/>
                                          <a:latin typeface="Cambria Math"/>
                                          <a:ea typeface="Times New Roman"/>
                                          <a:cs typeface="Calibri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sz="1000" i="1">
                                          <a:solidFill>
                                            <a:schemeClr val="tx1">
                                              <a:lumMod val="10000"/>
                                            </a:schemeClr>
                                          </a:solidFill>
                                          <a:effectLst/>
                                          <a:latin typeface="Cambria Math"/>
                                          <a:ea typeface="Times New Roman"/>
                                          <a:cs typeface="Calibri"/>
                                        </a:rPr>
                                        <m:t>𝑖𝑚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chemeClr val="tx1">
                                          <a:lumMod val="10000"/>
                                        </a:schemeClr>
                                      </a:solidFill>
                                      <a:effectLst/>
                                      <a:latin typeface="Cambria Math"/>
                                      <a:ea typeface="Times New Roman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GB" sz="1000" i="1">
                                      <a:solidFill>
                                        <a:schemeClr val="tx1">
                                          <a:lumMod val="10000"/>
                                        </a:schemeClr>
                                      </a:solidFill>
                                      <a:effectLst/>
                                      <a:latin typeface="Cambria Math"/>
                                      <a:ea typeface="Times New Roman"/>
                                      <a:cs typeface="Calibri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sz="1000" i="1">
                                      <a:solidFill>
                                        <a:schemeClr val="tx1">
                                          <a:lumMod val="10000"/>
                                        </a:schemeClr>
                                      </a:solidFill>
                                      <a:effectLst/>
                                      <a:latin typeface="Cambria Math"/>
                                      <a:ea typeface="Times New Roman"/>
                                      <a:cs typeface="Calibri"/>
                                    </a:rPr>
                                    <m:t>𝑖𝑚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GB" sz="1200" dirty="0">
                  <a:solidFill>
                    <a:schemeClr val="tx1">
                      <a:lumMod val="10000"/>
                    </a:schemeClr>
                  </a:solidFill>
                  <a:effectLst/>
                  <a:latin typeface="Times New Roman"/>
                  <a:ea typeface="Times New Roman"/>
                </a:endParaRPr>
              </a:p>
            </p:txBody>
          </p:sp>
        </mc:Choice>
        <mc:Fallback xmlns="">
          <p:sp>
            <p:nvSpPr>
              <p:cNvPr id="38" name="Text Box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982" y="2014534"/>
                <a:ext cx="1439545" cy="1080000"/>
              </a:xfrm>
              <a:prstGeom prst="rect">
                <a:avLst/>
              </a:prstGeom>
              <a:blipFill rotWithShape="1">
                <a:blip r:embed="rId20"/>
                <a:stretch>
                  <a:fillRect l="-19409" t="-25140" r="-14346" b="-63128"/>
                </a:stretch>
              </a:blipFill>
              <a:ln w="6350">
                <a:solidFill>
                  <a:prstClr val="black"/>
                </a:solidFill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 Box 117"/>
              <p:cNvSpPr txBox="1"/>
              <p:nvPr/>
            </p:nvSpPr>
            <p:spPr>
              <a:xfrm>
                <a:off x="4752643" y="3994442"/>
                <a:ext cx="1069337" cy="989965"/>
              </a:xfrm>
              <a:prstGeom prst="rect">
                <a:avLst/>
              </a:prstGeom>
              <a:solidFill>
                <a:schemeClr val="accent5"/>
              </a:solidFill>
              <a:ln w="6350">
                <a:solidFill>
                  <a:prstClr val="black"/>
                </a:solidFill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hangingPunct="0">
                  <a:spcAft>
                    <a:spcPts val="0"/>
                  </a:spcAft>
                </a:pPr>
                <a:r>
                  <a:rPr lang="en-GB" sz="1000" b="1" dirty="0" smtClean="0">
                    <a:solidFill>
                      <a:schemeClr val="tx1">
                        <a:lumMod val="10000"/>
                      </a:schemeClr>
                    </a:solidFill>
                    <a:ea typeface="Times New Roman"/>
                  </a:rPr>
                  <a:t>Regression</a:t>
                </a:r>
                <a:endParaRPr lang="en-GB" sz="1000" b="1" dirty="0">
                  <a:solidFill>
                    <a:schemeClr val="tx1">
                      <a:lumMod val="10000"/>
                    </a:schemeClr>
                  </a:solidFill>
                  <a:ea typeface="Times New Roman"/>
                </a:endParaRPr>
              </a:p>
              <a:p>
                <a:pPr algn="ctr" hangingPunct="0">
                  <a:spcAft>
                    <a:spcPts val="0"/>
                  </a:spcAft>
                </a:pPr>
                <a:r>
                  <a:rPr lang="en-GB" sz="1000" b="1" kern="1200" dirty="0" smtClean="0">
                    <a:solidFill>
                      <a:schemeClr val="tx1">
                        <a:lumMod val="10000"/>
                      </a:schemeClr>
                    </a:solidFill>
                    <a:effectLst/>
                    <a:ea typeface="Times New Roman"/>
                  </a:rPr>
                  <a:t>Estimate</a:t>
                </a:r>
              </a:p>
              <a:p>
                <a:pPr algn="ctr" hangingPunct="0">
                  <a:spcAft>
                    <a:spcPts val="0"/>
                  </a:spcAft>
                </a:pPr>
                <a:endParaRPr lang="en-GB" sz="1200" dirty="0">
                  <a:solidFill>
                    <a:schemeClr val="tx1">
                      <a:lumMod val="10000"/>
                    </a:schemeClr>
                  </a:solidFill>
                  <a:effectLst/>
                  <a:latin typeface="Times New Roman"/>
                  <a:ea typeface="Times New Roman"/>
                </a:endParaRPr>
              </a:p>
              <a:p>
                <a:pPr algn="ctr" hangingPunct="0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000" i="1">
                            <a:solidFill>
                              <a:schemeClr val="tx1">
                                <a:lumMod val="10000"/>
                              </a:schemeClr>
                            </a:solidFill>
                            <a:effectLst/>
                            <a:latin typeface="Cambria Math"/>
                            <a:ea typeface="Times New Roman"/>
                          </a:rPr>
                        </m:ctrlPr>
                      </m:sSubPr>
                      <m:e>
                        <m:r>
                          <a:rPr lang="en-GB" sz="1000" i="1">
                            <a:solidFill>
                              <a:schemeClr val="tx1">
                                <a:lumMod val="10000"/>
                              </a:schemeClr>
                            </a:solidFill>
                            <a:effectLst/>
                            <a:latin typeface="Cambria Math"/>
                            <a:ea typeface="Times New Roman"/>
                          </a:rPr>
                          <m:t>𝑝</m:t>
                        </m:r>
                      </m:e>
                      <m:sub>
                        <m:r>
                          <a:rPr lang="en-GB" sz="1000" i="1">
                            <a:solidFill>
                              <a:schemeClr val="tx1">
                                <a:lumMod val="10000"/>
                              </a:schemeClr>
                            </a:solidFill>
                            <a:effectLst/>
                            <a:latin typeface="Cambria Math"/>
                            <a:ea typeface="Times New Roman"/>
                          </a:rPr>
                          <m:t>𝑥</m:t>
                        </m:r>
                      </m:sub>
                    </m:sSub>
                    <m:r>
                      <a:rPr lang="en-GB" sz="1000" i="1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Cambria Math"/>
                        <a:ea typeface="Times New Roman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GB" sz="1000" i="1">
                            <a:solidFill>
                              <a:schemeClr val="tx1">
                                <a:lumMod val="10000"/>
                              </a:schemeClr>
                            </a:solidFill>
                            <a:effectLst/>
                            <a:latin typeface="Cambria Math"/>
                            <a:ea typeface="Times New Roman"/>
                          </a:rPr>
                        </m:ctrlPr>
                      </m:naryPr>
                      <m:sub>
                        <m:r>
                          <a:rPr lang="en-GB" sz="1000" i="1">
                            <a:solidFill>
                              <a:schemeClr val="tx1">
                                <a:lumMod val="10000"/>
                              </a:schemeClr>
                            </a:solidFill>
                            <a:effectLst/>
                            <a:latin typeface="Cambria Math"/>
                            <a:ea typeface="Times New Roman"/>
                          </a:rPr>
                          <m:t>𝑚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GB" sz="1000" i="1">
                                <a:solidFill>
                                  <a:schemeClr val="tx1">
                                    <a:lumMod val="1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</a:rPr>
                            </m:ctrlPr>
                          </m:sSubPr>
                          <m:e>
                            <m:r>
                              <a:rPr lang="en-GB" sz="1000" i="1">
                                <a:solidFill>
                                  <a:schemeClr val="tx1">
                                    <a:lumMod val="1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</a:rPr>
                              <m:t>𝑝</m:t>
                            </m:r>
                          </m:e>
                          <m:sub>
                            <m:r>
                              <a:rPr lang="en-GB" sz="1000" i="1">
                                <a:solidFill>
                                  <a:schemeClr val="tx1">
                                    <a:lumMod val="1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</a:rPr>
                              <m:t>𝑥𝑚</m:t>
                            </m:r>
                          </m:sub>
                        </m:sSub>
                        <m:sSub>
                          <m:sSubPr>
                            <m:ctrlPr>
                              <a:rPr lang="en-GB" sz="1000" i="1">
                                <a:solidFill>
                                  <a:schemeClr val="tx1">
                                    <a:lumMod val="1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</a:rPr>
                            </m:ctrlPr>
                          </m:sSubPr>
                          <m:e>
                            <m:r>
                              <a:rPr lang="en-GB" sz="1000" i="1">
                                <a:solidFill>
                                  <a:schemeClr val="tx1">
                                    <a:lumMod val="1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</a:rPr>
                              <m:t>𝑤</m:t>
                            </m:r>
                          </m:e>
                          <m:sub>
                            <m:r>
                              <a:rPr lang="en-GB" sz="1000" i="1">
                                <a:solidFill>
                                  <a:schemeClr val="tx1">
                                    <a:lumMod val="1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</a:rPr>
                              <m:t>𝑥𝑚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GB" sz="1000" dirty="0">
                    <a:solidFill>
                      <a:schemeClr val="tx1">
                        <a:lumMod val="10000"/>
                      </a:schemeClr>
                    </a:solidFill>
                    <a:effectLst/>
                    <a:latin typeface="Times New Roman"/>
                    <a:ea typeface="Times New Roman"/>
                  </a:rPr>
                  <a:t> </a:t>
                </a:r>
                <a:endParaRPr lang="en-GB" sz="1200" dirty="0">
                  <a:solidFill>
                    <a:schemeClr val="tx1">
                      <a:lumMod val="10000"/>
                    </a:schemeClr>
                  </a:solidFill>
                  <a:effectLst/>
                  <a:latin typeface="Times New Roman"/>
                  <a:ea typeface="Times New Roman"/>
                </a:endParaRPr>
              </a:p>
            </p:txBody>
          </p:sp>
        </mc:Choice>
        <mc:Fallback xmlns="">
          <p:sp>
            <p:nvSpPr>
              <p:cNvPr id="39" name="Text Box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643" y="3994442"/>
                <a:ext cx="1069337" cy="989965"/>
              </a:xfrm>
              <a:prstGeom prst="rect">
                <a:avLst/>
              </a:prstGeom>
              <a:blipFill rotWithShape="1">
                <a:blip r:embed="rId21"/>
                <a:stretch>
                  <a:fillRect b="-21951"/>
                </a:stretch>
              </a:blipFill>
              <a:ln w="6350">
                <a:solidFill>
                  <a:prstClr val="black"/>
                </a:solidFill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 Box 77"/>
          <p:cNvSpPr txBox="1"/>
          <p:nvPr/>
        </p:nvSpPr>
        <p:spPr>
          <a:xfrm>
            <a:off x="1141982" y="2806534"/>
            <a:ext cx="1079500" cy="269875"/>
          </a:xfrm>
          <a:prstGeom prst="rect">
            <a:avLst/>
          </a:prstGeom>
          <a:solidFill>
            <a:schemeClr val="accent5"/>
          </a:solidFill>
          <a:ln w="6350">
            <a:solidFill>
              <a:prstClr val="black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GB" sz="1000" b="1" kern="1200" dirty="0">
                <a:solidFill>
                  <a:schemeClr val="tx1">
                    <a:lumMod val="10000"/>
                  </a:schemeClr>
                </a:solidFill>
                <a:effectLst/>
                <a:ea typeface="Times New Roman"/>
                <a:cs typeface="Calibri"/>
              </a:rPr>
              <a:t>Climate Data</a:t>
            </a:r>
            <a:endParaRPr lang="en-GB" sz="1200" dirty="0">
              <a:solidFill>
                <a:schemeClr val="tx1">
                  <a:lumMod val="10000"/>
                </a:schemeClr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72" name="Text Box 133"/>
          <p:cNvSpPr txBox="1"/>
          <p:nvPr/>
        </p:nvSpPr>
        <p:spPr>
          <a:xfrm>
            <a:off x="1142617" y="4714533"/>
            <a:ext cx="1078865" cy="269875"/>
          </a:xfrm>
          <a:prstGeom prst="rect">
            <a:avLst/>
          </a:prstGeom>
          <a:solidFill>
            <a:schemeClr val="accent5"/>
          </a:solidFill>
          <a:ln w="6350">
            <a:solidFill>
              <a:prstClr val="black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GB" sz="1000" b="1" kern="1200" dirty="0">
                <a:solidFill>
                  <a:schemeClr val="tx1">
                    <a:lumMod val="10000"/>
                  </a:schemeClr>
                </a:solidFill>
                <a:effectLst/>
                <a:ea typeface="Times New Roman"/>
                <a:cs typeface="Calibri"/>
              </a:rPr>
              <a:t>Gridded </a:t>
            </a:r>
            <a:r>
              <a:rPr lang="en-GB" sz="1000" b="1" kern="1200" dirty="0" err="1">
                <a:solidFill>
                  <a:schemeClr val="tx1">
                    <a:lumMod val="10000"/>
                  </a:schemeClr>
                </a:solidFill>
                <a:effectLst/>
                <a:ea typeface="Times New Roman"/>
                <a:cs typeface="Calibri"/>
              </a:rPr>
              <a:t>Clim</a:t>
            </a:r>
            <a:r>
              <a:rPr lang="en-GB" sz="1000" b="1" kern="1200" dirty="0">
                <a:solidFill>
                  <a:schemeClr val="tx1">
                    <a:lumMod val="10000"/>
                  </a:schemeClr>
                </a:solidFill>
                <a:effectLst/>
                <a:ea typeface="Times New Roman"/>
                <a:cs typeface="Calibri"/>
              </a:rPr>
              <a:t>. Data</a:t>
            </a:r>
            <a:endParaRPr lang="en-GB" sz="1200" dirty="0">
              <a:solidFill>
                <a:schemeClr val="tx1">
                  <a:lumMod val="10000"/>
                </a:schemeClr>
              </a:solidFill>
              <a:effectLst/>
              <a:latin typeface="Times New Roman"/>
              <a:ea typeface="Times New Roman"/>
            </a:endParaRPr>
          </a:p>
        </p:txBody>
      </p:sp>
      <p:cxnSp>
        <p:nvCxnSpPr>
          <p:cNvPr id="95" name="Elbow Connector 94"/>
          <p:cNvCxnSpPr>
            <a:stCxn id="7" idx="3"/>
            <a:endCxn id="8" idx="1"/>
          </p:cNvCxnSpPr>
          <p:nvPr/>
        </p:nvCxnSpPr>
        <p:spPr bwMode="auto">
          <a:xfrm>
            <a:off x="5821982" y="2554534"/>
            <a:ext cx="3600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199" name="Elbow Connector 8198"/>
          <p:cNvCxnSpPr>
            <a:stCxn id="25" idx="3"/>
            <a:endCxn id="38" idx="1"/>
          </p:cNvCxnSpPr>
          <p:nvPr/>
        </p:nvCxnSpPr>
        <p:spPr bwMode="auto">
          <a:xfrm>
            <a:off x="5821981" y="2149472"/>
            <a:ext cx="360001" cy="405062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03" name="Elbow Connector 8202"/>
          <p:cNvCxnSpPr>
            <a:stCxn id="27" idx="3"/>
            <a:endCxn id="38" idx="1"/>
          </p:cNvCxnSpPr>
          <p:nvPr/>
        </p:nvCxnSpPr>
        <p:spPr bwMode="auto">
          <a:xfrm flipV="1">
            <a:off x="5821980" y="2554534"/>
            <a:ext cx="360002" cy="386938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09" name="Elbow Connector 8208"/>
          <p:cNvCxnSpPr>
            <a:stCxn id="8" idx="2"/>
            <a:endCxn id="9" idx="0"/>
          </p:cNvCxnSpPr>
          <p:nvPr/>
        </p:nvCxnSpPr>
        <p:spPr bwMode="auto">
          <a:xfrm rot="5400000">
            <a:off x="6811755" y="3184534"/>
            <a:ext cx="180000" cy="1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11" name="Elbow Connector 8210"/>
          <p:cNvCxnSpPr>
            <a:stCxn id="38" idx="2"/>
            <a:endCxn id="9" idx="0"/>
          </p:cNvCxnSpPr>
          <p:nvPr/>
        </p:nvCxnSpPr>
        <p:spPr bwMode="auto">
          <a:xfrm rot="5400000">
            <a:off x="6811755" y="3184534"/>
            <a:ext cx="180000" cy="1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13" name="Elbow Connector 8212"/>
          <p:cNvCxnSpPr>
            <a:stCxn id="9" idx="2"/>
            <a:endCxn id="37" idx="0"/>
          </p:cNvCxnSpPr>
          <p:nvPr/>
        </p:nvCxnSpPr>
        <p:spPr bwMode="auto">
          <a:xfrm rot="16200000" flipH="1">
            <a:off x="6811630" y="3904408"/>
            <a:ext cx="180250" cy="2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15" name="Elbow Connector 8214"/>
          <p:cNvCxnSpPr>
            <a:stCxn id="32" idx="3"/>
            <a:endCxn id="39" idx="1"/>
          </p:cNvCxnSpPr>
          <p:nvPr/>
        </p:nvCxnSpPr>
        <p:spPr bwMode="auto">
          <a:xfrm>
            <a:off x="4561435" y="4129474"/>
            <a:ext cx="191208" cy="359951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18" name="Elbow Connector 8217"/>
          <p:cNvCxnSpPr>
            <a:stCxn id="33" idx="3"/>
            <a:endCxn id="39" idx="1"/>
          </p:cNvCxnSpPr>
          <p:nvPr/>
        </p:nvCxnSpPr>
        <p:spPr bwMode="auto">
          <a:xfrm flipV="1">
            <a:off x="4561437" y="4489425"/>
            <a:ext cx="191206" cy="46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20" name="Elbow Connector 8219"/>
          <p:cNvCxnSpPr>
            <a:stCxn id="34" idx="3"/>
            <a:endCxn id="39" idx="1"/>
          </p:cNvCxnSpPr>
          <p:nvPr/>
        </p:nvCxnSpPr>
        <p:spPr bwMode="auto">
          <a:xfrm flipV="1">
            <a:off x="4561434" y="4489425"/>
            <a:ext cx="191209" cy="360045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24" name="Elbow Connector 8223"/>
          <p:cNvCxnSpPr>
            <a:stCxn id="10" idx="3"/>
            <a:endCxn id="37" idx="1"/>
          </p:cNvCxnSpPr>
          <p:nvPr/>
        </p:nvCxnSpPr>
        <p:spPr bwMode="auto">
          <a:xfrm>
            <a:off x="5821981" y="4489425"/>
            <a:ext cx="360002" cy="92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26" name="Elbow Connector 8225"/>
          <p:cNvCxnSpPr>
            <a:stCxn id="11" idx="0"/>
            <a:endCxn id="9" idx="1"/>
          </p:cNvCxnSpPr>
          <p:nvPr/>
        </p:nvCxnSpPr>
        <p:spPr bwMode="auto">
          <a:xfrm rot="5400000" flipH="1" flipV="1">
            <a:off x="3706794" y="1519348"/>
            <a:ext cx="450125" cy="4500249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28" name="Elbow Connector 8227"/>
          <p:cNvCxnSpPr>
            <a:stCxn id="11" idx="3"/>
            <a:endCxn id="10" idx="1"/>
          </p:cNvCxnSpPr>
          <p:nvPr/>
        </p:nvCxnSpPr>
        <p:spPr bwMode="auto">
          <a:xfrm>
            <a:off x="2221482" y="4309472"/>
            <a:ext cx="1620496" cy="179953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30" name="Elbow Connector 8229"/>
          <p:cNvCxnSpPr>
            <a:stCxn id="11" idx="3"/>
            <a:endCxn id="30" idx="1"/>
          </p:cNvCxnSpPr>
          <p:nvPr/>
        </p:nvCxnSpPr>
        <p:spPr bwMode="auto">
          <a:xfrm flipV="1">
            <a:off x="2221482" y="4129474"/>
            <a:ext cx="360352" cy="1799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32" name="Elbow Connector 8231"/>
          <p:cNvCxnSpPr>
            <a:stCxn id="11" idx="3"/>
            <a:endCxn id="29" idx="1"/>
          </p:cNvCxnSpPr>
          <p:nvPr/>
        </p:nvCxnSpPr>
        <p:spPr bwMode="auto">
          <a:xfrm>
            <a:off x="2221482" y="4309472"/>
            <a:ext cx="360500" cy="180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34" name="Straight Arrow Connector 8233"/>
          <p:cNvCxnSpPr>
            <a:stCxn id="11" idx="3"/>
            <a:endCxn id="31" idx="1"/>
          </p:cNvCxnSpPr>
          <p:nvPr/>
        </p:nvCxnSpPr>
        <p:spPr bwMode="auto">
          <a:xfrm>
            <a:off x="2221482" y="4309472"/>
            <a:ext cx="360500" cy="540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36" name="Straight Arrow Connector 8235"/>
          <p:cNvCxnSpPr>
            <a:stCxn id="72" idx="3"/>
            <a:endCxn id="30" idx="1"/>
          </p:cNvCxnSpPr>
          <p:nvPr/>
        </p:nvCxnSpPr>
        <p:spPr bwMode="auto">
          <a:xfrm flipV="1">
            <a:off x="2221482" y="4129474"/>
            <a:ext cx="360352" cy="7199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38" name="Elbow Connector 8237"/>
          <p:cNvCxnSpPr>
            <a:stCxn id="72" idx="3"/>
            <a:endCxn id="29" idx="1"/>
          </p:cNvCxnSpPr>
          <p:nvPr/>
        </p:nvCxnSpPr>
        <p:spPr bwMode="auto">
          <a:xfrm flipV="1">
            <a:off x="2221482" y="4489472"/>
            <a:ext cx="360500" cy="35999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40" name="Straight Arrow Connector 8239"/>
          <p:cNvCxnSpPr>
            <a:stCxn id="72" idx="3"/>
            <a:endCxn id="31" idx="1"/>
          </p:cNvCxnSpPr>
          <p:nvPr/>
        </p:nvCxnSpPr>
        <p:spPr bwMode="auto">
          <a:xfrm>
            <a:off x="2221482" y="4849471"/>
            <a:ext cx="360500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42" name="Straight Arrow Connector 8241"/>
          <p:cNvCxnSpPr>
            <a:stCxn id="30" idx="3"/>
            <a:endCxn id="32" idx="1"/>
          </p:cNvCxnSpPr>
          <p:nvPr/>
        </p:nvCxnSpPr>
        <p:spPr bwMode="auto">
          <a:xfrm>
            <a:off x="3481629" y="4129474"/>
            <a:ext cx="36035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44" name="Straight Arrow Connector 8243"/>
          <p:cNvCxnSpPr>
            <a:stCxn id="29" idx="3"/>
            <a:endCxn id="33" idx="1"/>
          </p:cNvCxnSpPr>
          <p:nvPr/>
        </p:nvCxnSpPr>
        <p:spPr bwMode="auto">
          <a:xfrm flipV="1">
            <a:off x="3481777" y="4489471"/>
            <a:ext cx="360205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46" name="Straight Arrow Connector 8245"/>
          <p:cNvCxnSpPr>
            <a:stCxn id="31" idx="3"/>
            <a:endCxn id="34" idx="1"/>
          </p:cNvCxnSpPr>
          <p:nvPr/>
        </p:nvCxnSpPr>
        <p:spPr bwMode="auto">
          <a:xfrm flipV="1">
            <a:off x="3481777" y="4849470"/>
            <a:ext cx="360202" cy="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48" name="Straight Arrow Connector 8247"/>
          <p:cNvCxnSpPr>
            <a:stCxn id="6" idx="3"/>
            <a:endCxn id="22" idx="1"/>
          </p:cNvCxnSpPr>
          <p:nvPr/>
        </p:nvCxnSpPr>
        <p:spPr bwMode="auto">
          <a:xfrm flipV="1">
            <a:off x="2221482" y="2149472"/>
            <a:ext cx="360500" cy="2247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50" name="Straight Arrow Connector 8249"/>
          <p:cNvCxnSpPr>
            <a:stCxn id="6" idx="3"/>
            <a:endCxn id="23" idx="1"/>
          </p:cNvCxnSpPr>
          <p:nvPr/>
        </p:nvCxnSpPr>
        <p:spPr bwMode="auto">
          <a:xfrm>
            <a:off x="2221482" y="2374262"/>
            <a:ext cx="360500" cy="1712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52" name="Straight Arrow Connector 8251"/>
          <p:cNvCxnSpPr>
            <a:stCxn id="6" idx="3"/>
            <a:endCxn id="24" idx="1"/>
          </p:cNvCxnSpPr>
          <p:nvPr/>
        </p:nvCxnSpPr>
        <p:spPr bwMode="auto">
          <a:xfrm>
            <a:off x="2221482" y="2374262"/>
            <a:ext cx="360500" cy="5672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54" name="Straight Arrow Connector 8253"/>
          <p:cNvCxnSpPr>
            <a:stCxn id="56" idx="3"/>
            <a:endCxn id="22" idx="1"/>
          </p:cNvCxnSpPr>
          <p:nvPr/>
        </p:nvCxnSpPr>
        <p:spPr bwMode="auto">
          <a:xfrm flipV="1">
            <a:off x="2221482" y="2149472"/>
            <a:ext cx="360500" cy="79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56" name="Straight Arrow Connector 8255"/>
          <p:cNvCxnSpPr>
            <a:stCxn id="56" idx="3"/>
            <a:endCxn id="23" idx="1"/>
          </p:cNvCxnSpPr>
          <p:nvPr/>
        </p:nvCxnSpPr>
        <p:spPr bwMode="auto">
          <a:xfrm flipV="1">
            <a:off x="2221482" y="2545472"/>
            <a:ext cx="360500" cy="396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58" name="Straight Arrow Connector 8257"/>
          <p:cNvCxnSpPr>
            <a:stCxn id="56" idx="3"/>
            <a:endCxn id="24" idx="1"/>
          </p:cNvCxnSpPr>
          <p:nvPr/>
        </p:nvCxnSpPr>
        <p:spPr bwMode="auto">
          <a:xfrm>
            <a:off x="2221482" y="2941472"/>
            <a:ext cx="3605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60" name="Straight Arrow Connector 8259"/>
          <p:cNvCxnSpPr>
            <a:stCxn id="22" idx="3"/>
            <a:endCxn id="25" idx="1"/>
          </p:cNvCxnSpPr>
          <p:nvPr/>
        </p:nvCxnSpPr>
        <p:spPr bwMode="auto">
          <a:xfrm>
            <a:off x="3481777" y="2149472"/>
            <a:ext cx="36020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62" name="Straight Arrow Connector 8261"/>
          <p:cNvCxnSpPr>
            <a:stCxn id="23" idx="3"/>
            <a:endCxn id="26" idx="1"/>
          </p:cNvCxnSpPr>
          <p:nvPr/>
        </p:nvCxnSpPr>
        <p:spPr bwMode="auto">
          <a:xfrm>
            <a:off x="3481777" y="2545472"/>
            <a:ext cx="36020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64" name="Straight Arrow Connector 8263"/>
          <p:cNvCxnSpPr>
            <a:stCxn id="24" idx="3"/>
            <a:endCxn id="27" idx="1"/>
          </p:cNvCxnSpPr>
          <p:nvPr/>
        </p:nvCxnSpPr>
        <p:spPr bwMode="auto">
          <a:xfrm>
            <a:off x="3481777" y="2941472"/>
            <a:ext cx="36020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7" name="Elbow Connector 94"/>
          <p:cNvCxnSpPr/>
          <p:nvPr/>
        </p:nvCxnSpPr>
        <p:spPr bwMode="auto">
          <a:xfrm>
            <a:off x="5821983" y="2554534"/>
            <a:ext cx="3600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62" name="Down Arrow 8361"/>
          <p:cNvSpPr/>
          <p:nvPr/>
        </p:nvSpPr>
        <p:spPr bwMode="auto">
          <a:xfrm>
            <a:off x="2241116" y="1547534"/>
            <a:ext cx="360000" cy="360000"/>
          </a:xfrm>
          <a:prstGeom prst="downArrow">
            <a:avLst/>
          </a:prstGeom>
          <a:solidFill>
            <a:schemeClr val="accent5"/>
          </a:solidFill>
          <a:ln w="9525" cap="flat" cmpd="sng" algn="ctr">
            <a:solidFill>
              <a:schemeClr val="tx1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363" name="TextBox 8362"/>
          <p:cNvSpPr txBox="1"/>
          <p:nvPr/>
        </p:nvSpPr>
        <p:spPr>
          <a:xfrm>
            <a:off x="1963916" y="1090334"/>
            <a:ext cx="914400" cy="457200"/>
          </a:xfrm>
          <a:prstGeom prst="rect">
            <a:avLst/>
          </a:prstGeom>
          <a:solidFill>
            <a:schemeClr val="accent5"/>
          </a:solidFill>
          <a:ln w="6350">
            <a:solidFill>
              <a:prstClr val="black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GB" sz="1000" b="1" dirty="0">
                <a:solidFill>
                  <a:schemeClr val="tx1">
                    <a:lumMod val="10000"/>
                  </a:schemeClr>
                </a:solidFill>
                <a:ea typeface="Times New Roman"/>
                <a:cs typeface="Calibri"/>
              </a:rPr>
              <a:t>Fuzzy </a:t>
            </a:r>
            <a:endParaRPr lang="en-GB" sz="1000" b="1" dirty="0" smtClean="0">
              <a:solidFill>
                <a:schemeClr val="tx1">
                  <a:lumMod val="10000"/>
                </a:schemeClr>
              </a:solidFill>
              <a:ea typeface="Times New Roman"/>
              <a:cs typeface="Calibri"/>
            </a:endParaRPr>
          </a:p>
          <a:p>
            <a:pPr algn="ctr">
              <a:spcAft>
                <a:spcPts val="0"/>
              </a:spcAft>
            </a:pPr>
            <a:r>
              <a:rPr lang="en-GB" sz="1000" b="1" dirty="0" smtClean="0">
                <a:solidFill>
                  <a:schemeClr val="tx1">
                    <a:lumMod val="10000"/>
                  </a:schemeClr>
                </a:solidFill>
                <a:ea typeface="Times New Roman"/>
                <a:cs typeface="Calibri"/>
              </a:rPr>
              <a:t>Clustering</a:t>
            </a:r>
            <a:endParaRPr lang="en-GB" sz="1000" b="1" dirty="0">
              <a:solidFill>
                <a:schemeClr val="tx1">
                  <a:lumMod val="10000"/>
                </a:schemeClr>
              </a:solidFill>
              <a:ea typeface="Times New Roman"/>
              <a:cs typeface="Calibri"/>
            </a:endParaRPr>
          </a:p>
        </p:txBody>
      </p:sp>
      <p:sp>
        <p:nvSpPr>
          <p:cNvPr id="269" name="Down Arrow 268"/>
          <p:cNvSpPr/>
          <p:nvPr/>
        </p:nvSpPr>
        <p:spPr bwMode="auto">
          <a:xfrm>
            <a:off x="3481982" y="1547534"/>
            <a:ext cx="360000" cy="360000"/>
          </a:xfrm>
          <a:prstGeom prst="downArrow">
            <a:avLst/>
          </a:prstGeom>
          <a:solidFill>
            <a:schemeClr val="accent5"/>
          </a:solidFill>
          <a:ln w="9525" cap="flat" cmpd="sng" algn="ctr">
            <a:solidFill>
              <a:schemeClr val="tx1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0" name="TextBox 269"/>
          <p:cNvSpPr txBox="1"/>
          <p:nvPr/>
        </p:nvSpPr>
        <p:spPr>
          <a:xfrm>
            <a:off x="3204782" y="1090334"/>
            <a:ext cx="914400" cy="457200"/>
          </a:xfrm>
          <a:prstGeom prst="rect">
            <a:avLst/>
          </a:prstGeom>
          <a:solidFill>
            <a:schemeClr val="accent5"/>
          </a:solidFill>
          <a:ln w="6350">
            <a:solidFill>
              <a:prstClr val="black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GB" sz="1000" b="1" dirty="0" smtClean="0">
                <a:solidFill>
                  <a:schemeClr val="tx1">
                    <a:lumMod val="10000"/>
                  </a:schemeClr>
                </a:solidFill>
                <a:ea typeface="Times New Roman"/>
                <a:cs typeface="Calibri"/>
              </a:rPr>
              <a:t>Best-fit </a:t>
            </a:r>
            <a:r>
              <a:rPr lang="en-GB" sz="1000" b="1" dirty="0" err="1" smtClean="0">
                <a:solidFill>
                  <a:schemeClr val="tx1">
                    <a:lumMod val="10000"/>
                  </a:schemeClr>
                </a:solidFill>
                <a:ea typeface="Times New Roman"/>
                <a:cs typeface="Calibri"/>
              </a:rPr>
              <a:t>regr</a:t>
            </a:r>
            <a:r>
              <a:rPr lang="en-GB" sz="1000" b="1" dirty="0" smtClean="0">
                <a:solidFill>
                  <a:schemeClr val="tx1">
                    <a:lumMod val="10000"/>
                  </a:schemeClr>
                </a:solidFill>
                <a:ea typeface="Times New Roman"/>
                <a:cs typeface="Calibri"/>
              </a:rPr>
              <a:t>. </a:t>
            </a:r>
          </a:p>
          <a:p>
            <a:pPr algn="ctr">
              <a:spcAft>
                <a:spcPts val="0"/>
              </a:spcAft>
            </a:pPr>
            <a:r>
              <a:rPr lang="en-GB" sz="1000" b="1" dirty="0" smtClean="0">
                <a:solidFill>
                  <a:schemeClr val="tx1">
                    <a:lumMod val="10000"/>
                  </a:schemeClr>
                </a:solidFill>
                <a:ea typeface="Times New Roman"/>
                <a:cs typeface="Calibri"/>
              </a:rPr>
              <a:t>choice</a:t>
            </a:r>
            <a:endParaRPr lang="en-GB" sz="1000" b="1" dirty="0">
              <a:solidFill>
                <a:schemeClr val="tx1">
                  <a:lumMod val="10000"/>
                </a:schemeClr>
              </a:solidFill>
              <a:ea typeface="Times New Roman"/>
              <a:cs typeface="Calibri"/>
            </a:endParaRPr>
          </a:p>
        </p:txBody>
      </p:sp>
      <p:sp>
        <p:nvSpPr>
          <p:cNvPr id="271" name="Down Arrow 270"/>
          <p:cNvSpPr/>
          <p:nvPr/>
        </p:nvSpPr>
        <p:spPr bwMode="auto">
          <a:xfrm rot="10800000">
            <a:off x="2221658" y="5071534"/>
            <a:ext cx="360000" cy="360000"/>
          </a:xfrm>
          <a:prstGeom prst="downArrow">
            <a:avLst/>
          </a:prstGeom>
          <a:solidFill>
            <a:schemeClr val="accent5"/>
          </a:solidFill>
          <a:ln w="9525" cap="flat" cmpd="sng" algn="ctr">
            <a:solidFill>
              <a:schemeClr val="tx1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1944458" y="5431534"/>
            <a:ext cx="914400" cy="457200"/>
          </a:xfrm>
          <a:prstGeom prst="rect">
            <a:avLst/>
          </a:prstGeom>
          <a:solidFill>
            <a:schemeClr val="accent5"/>
          </a:solidFill>
          <a:ln w="6350">
            <a:solidFill>
              <a:prstClr val="black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GB" sz="1000" b="1" dirty="0">
                <a:solidFill>
                  <a:schemeClr val="tx1">
                    <a:lumMod val="10000"/>
                  </a:schemeClr>
                </a:solidFill>
                <a:ea typeface="Times New Roman"/>
                <a:cs typeface="Calibri"/>
              </a:rPr>
              <a:t>Fuzzy </a:t>
            </a:r>
            <a:endParaRPr lang="en-GB" sz="1000" b="1" dirty="0" smtClean="0">
              <a:solidFill>
                <a:schemeClr val="tx1">
                  <a:lumMod val="10000"/>
                </a:schemeClr>
              </a:solidFill>
              <a:ea typeface="Times New Roman"/>
              <a:cs typeface="Calibri"/>
            </a:endParaRPr>
          </a:p>
          <a:p>
            <a:pPr algn="ctr">
              <a:spcAft>
                <a:spcPts val="0"/>
              </a:spcAft>
            </a:pPr>
            <a:r>
              <a:rPr lang="en-GB" sz="1000" b="1" dirty="0" smtClean="0">
                <a:solidFill>
                  <a:schemeClr val="tx1">
                    <a:lumMod val="10000"/>
                  </a:schemeClr>
                </a:solidFill>
                <a:ea typeface="Times New Roman"/>
                <a:cs typeface="Calibri"/>
              </a:rPr>
              <a:t>Clustering</a:t>
            </a:r>
            <a:endParaRPr lang="en-GB" sz="1000" b="1" dirty="0">
              <a:solidFill>
                <a:schemeClr val="tx1">
                  <a:lumMod val="10000"/>
                </a:schemeClr>
              </a:solidFill>
              <a:ea typeface="Times New Roman"/>
              <a:cs typeface="Calibri"/>
            </a:endParaRPr>
          </a:p>
        </p:txBody>
      </p:sp>
      <p:sp>
        <p:nvSpPr>
          <p:cNvPr id="273" name="Down Arrow 272"/>
          <p:cNvSpPr/>
          <p:nvPr/>
        </p:nvSpPr>
        <p:spPr bwMode="auto">
          <a:xfrm rot="10800000">
            <a:off x="3481808" y="5071534"/>
            <a:ext cx="360000" cy="360000"/>
          </a:xfrm>
          <a:prstGeom prst="downArrow">
            <a:avLst/>
          </a:prstGeom>
          <a:solidFill>
            <a:schemeClr val="accent5"/>
          </a:solidFill>
          <a:ln w="9525" cap="flat" cmpd="sng" algn="ctr">
            <a:solidFill>
              <a:schemeClr val="tx1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4" name="TextBox 273"/>
          <p:cNvSpPr txBox="1"/>
          <p:nvPr/>
        </p:nvSpPr>
        <p:spPr>
          <a:xfrm>
            <a:off x="3204604" y="5431534"/>
            <a:ext cx="914400" cy="457200"/>
          </a:xfrm>
          <a:prstGeom prst="rect">
            <a:avLst/>
          </a:prstGeom>
          <a:solidFill>
            <a:schemeClr val="accent5"/>
          </a:solidFill>
          <a:ln w="6350">
            <a:solidFill>
              <a:prstClr val="black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GB" sz="1000" b="1" dirty="0" smtClean="0">
                <a:solidFill>
                  <a:schemeClr val="tx1">
                    <a:lumMod val="10000"/>
                  </a:schemeClr>
                </a:solidFill>
                <a:ea typeface="Times New Roman"/>
                <a:cs typeface="Calibri"/>
              </a:rPr>
              <a:t>Best-fit </a:t>
            </a:r>
            <a:r>
              <a:rPr lang="en-GB" sz="1000" b="1" dirty="0" err="1" smtClean="0">
                <a:solidFill>
                  <a:schemeClr val="tx1">
                    <a:lumMod val="10000"/>
                  </a:schemeClr>
                </a:solidFill>
                <a:ea typeface="Times New Roman"/>
                <a:cs typeface="Calibri"/>
              </a:rPr>
              <a:t>regr</a:t>
            </a:r>
            <a:r>
              <a:rPr lang="en-GB" sz="1000" b="1" dirty="0" smtClean="0">
                <a:solidFill>
                  <a:schemeClr val="tx1">
                    <a:lumMod val="10000"/>
                  </a:schemeClr>
                </a:solidFill>
                <a:ea typeface="Times New Roman"/>
                <a:cs typeface="Calibri"/>
              </a:rPr>
              <a:t>. </a:t>
            </a:r>
          </a:p>
          <a:p>
            <a:pPr algn="ctr">
              <a:spcAft>
                <a:spcPts val="0"/>
              </a:spcAft>
            </a:pPr>
            <a:r>
              <a:rPr lang="en-GB" sz="1000" b="1" dirty="0" smtClean="0">
                <a:solidFill>
                  <a:schemeClr val="tx1">
                    <a:lumMod val="10000"/>
                  </a:schemeClr>
                </a:solidFill>
                <a:ea typeface="Times New Roman"/>
                <a:cs typeface="Calibri"/>
              </a:rPr>
              <a:t>choice</a:t>
            </a:r>
            <a:endParaRPr lang="en-GB" sz="1000" b="1" dirty="0">
              <a:solidFill>
                <a:schemeClr val="tx1">
                  <a:lumMod val="10000"/>
                </a:schemeClr>
              </a:solidFill>
              <a:ea typeface="Times New Roman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513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AE2FF"/>
                                      </p:to>
                                    </p:animClr>
                                    <p:set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AE2FF"/>
                                      </p:to>
                                    </p:animClr>
                                    <p:set>
                                      <p:cBhvr>
                                        <p:cTn id="7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5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8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AE2FF"/>
                                      </p:to>
                                    </p:animClr>
                                    <p:set>
                                      <p:cBhvr>
                                        <p:cTn id="1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AE2FF"/>
                                      </p:to>
                                    </p:animClr>
                                    <p:set>
                                      <p:cBhvr>
                                        <p:cTn id="1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8" grpId="0" animBg="1"/>
      <p:bldP spid="39" grpId="0" animBg="1"/>
      <p:bldP spid="56" grpId="0" animBg="1"/>
      <p:bldP spid="72" grpId="0" animBg="1"/>
      <p:bldP spid="8362" grpId="0" animBg="1"/>
      <p:bldP spid="8363" grpId="0" animBg="1"/>
      <p:bldP spid="269" grpId="0" animBg="1"/>
      <p:bldP spid="270" grpId="0" animBg="1"/>
      <p:bldP spid="271" grpId="0" animBg="1"/>
      <p:bldP spid="272" grpId="0" animBg="1"/>
      <p:bldP spid="273" grpId="0" animBg="1"/>
      <p:bldP spid="27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Fuzzy clustering (1)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i="1" dirty="0"/>
              <a:t>Fuzzy</a:t>
            </a:r>
            <a:r>
              <a:rPr lang="en-US" dirty="0"/>
              <a:t> </a:t>
            </a:r>
            <a:r>
              <a:rPr lang="en-US" i="1" dirty="0"/>
              <a:t>c-means</a:t>
            </a:r>
            <a:r>
              <a:rPr lang="en-US" dirty="0"/>
              <a:t> clustering (</a:t>
            </a:r>
            <a:r>
              <a:rPr lang="en-US" dirty="0" err="1"/>
              <a:t>Bezdek</a:t>
            </a:r>
            <a:r>
              <a:rPr lang="en-US" dirty="0"/>
              <a:t> et al. 1981 etc.) </a:t>
            </a:r>
            <a:r>
              <a:rPr lang="en-US" dirty="0" smtClean="0"/>
              <a:t>created </a:t>
            </a:r>
            <a:r>
              <a:rPr lang="en-US" dirty="0"/>
              <a:t>36 </a:t>
            </a:r>
            <a:r>
              <a:rPr lang="en-US" dirty="0" smtClean="0"/>
              <a:t>climatic clusters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 crisp cluster boundaries, membership fractions between 0 and </a:t>
            </a:r>
            <a:r>
              <a:rPr lang="en-US" dirty="0" smtClean="0"/>
              <a:t>1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E.g. Athens</a:t>
            </a:r>
            <a:endParaRPr lang="en-GB" dirty="0"/>
          </a:p>
        </p:txBody>
      </p:sp>
      <p:grpSp>
        <p:nvGrpSpPr>
          <p:cNvPr id="5" name="Group 4"/>
          <p:cNvGrpSpPr/>
          <p:nvPr/>
        </p:nvGrpSpPr>
        <p:grpSpPr>
          <a:xfrm>
            <a:off x="4320000" y="4500000"/>
            <a:ext cx="2879745" cy="1800000"/>
            <a:chOff x="4500000" y="4752000"/>
            <a:chExt cx="2879745" cy="1800000"/>
          </a:xfrm>
        </p:grpSpPr>
        <p:pic>
          <p:nvPicPr>
            <p:cNvPr id="6" name="Picture 3" descr="F:\Projects\BW_Synth\V5\global\finalTest\pics\V12_coverage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0000" y="4752000"/>
              <a:ext cx="2879745" cy="1800000"/>
            </a:xfrm>
            <a:prstGeom prst="rect">
              <a:avLst/>
            </a:prstGeom>
            <a:noFill/>
            <a:ln>
              <a:solidFill>
                <a:prstClr val="black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5-Point Star 6"/>
            <p:cNvSpPr/>
            <p:nvPr/>
          </p:nvSpPr>
          <p:spPr bwMode="auto">
            <a:xfrm>
              <a:off x="5029601" y="5816869"/>
              <a:ext cx="288000" cy="288000"/>
            </a:xfrm>
            <a:prstGeom prst="star5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939872" y="6306466"/>
              <a:ext cx="914400" cy="245534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GB" sz="1000" b="1" dirty="0">
                  <a:solidFill>
                    <a:schemeClr val="tx1">
                      <a:lumMod val="10000"/>
                    </a:schemeClr>
                  </a:solidFill>
                  <a:ea typeface="Times New Roman"/>
                </a:rPr>
                <a:t>Cluster</a:t>
              </a:r>
              <a:r>
                <a:rPr lang="en-GB" sz="1200" i="1" dirty="0" smtClean="0">
                  <a:effectLst/>
                  <a:latin typeface="Cambria Math"/>
                  <a:ea typeface="Times New Roman"/>
                  <a:cs typeface="Calibri"/>
                </a:rPr>
                <a:t> </a:t>
              </a:r>
              <a:r>
                <a:rPr lang="en-GB" sz="1000" b="1" dirty="0">
                  <a:solidFill>
                    <a:schemeClr val="tx1">
                      <a:lumMod val="10000"/>
                    </a:schemeClr>
                  </a:solidFill>
                  <a:ea typeface="Times New Roman"/>
                </a:rPr>
                <a:t>12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908800" y="6306466"/>
              <a:ext cx="470945" cy="245534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GB" sz="1000" b="1" dirty="0">
                  <a:solidFill>
                    <a:schemeClr val="tx1">
                      <a:lumMod val="10000"/>
                    </a:schemeClr>
                  </a:solidFill>
                  <a:ea typeface="Times New Roman"/>
                </a:rPr>
                <a:t>0.52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680000" y="3780000"/>
            <a:ext cx="2879506" cy="1800000"/>
            <a:chOff x="4500239" y="4752000"/>
            <a:chExt cx="2879506" cy="1800000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00239" y="4752000"/>
              <a:ext cx="2879267" cy="1800000"/>
            </a:xfrm>
            <a:prstGeom prst="rect">
              <a:avLst/>
            </a:prstGeom>
            <a:noFill/>
            <a:ln>
              <a:solidFill>
                <a:prstClr val="black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5-Point Star 11"/>
            <p:cNvSpPr/>
            <p:nvPr/>
          </p:nvSpPr>
          <p:spPr bwMode="auto">
            <a:xfrm>
              <a:off x="5029601" y="5816869"/>
              <a:ext cx="288000" cy="288000"/>
            </a:xfrm>
            <a:prstGeom prst="star5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39872" y="6306466"/>
              <a:ext cx="914400" cy="245534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GB" sz="1000" b="1" dirty="0">
                  <a:solidFill>
                    <a:schemeClr val="tx1">
                      <a:lumMod val="10000"/>
                    </a:schemeClr>
                  </a:solidFill>
                  <a:ea typeface="Times New Roman"/>
                </a:rPr>
                <a:t>Cluster</a:t>
              </a:r>
              <a:r>
                <a:rPr lang="en-GB" sz="1200" i="1" dirty="0" smtClean="0">
                  <a:effectLst/>
                  <a:latin typeface="Cambria Math"/>
                  <a:ea typeface="Times New Roman"/>
                  <a:cs typeface="Calibri"/>
                </a:rPr>
                <a:t> </a:t>
              </a:r>
              <a:r>
                <a:rPr lang="en-GB" sz="1000" b="1" dirty="0" smtClean="0">
                  <a:solidFill>
                    <a:schemeClr val="tx1">
                      <a:lumMod val="10000"/>
                    </a:schemeClr>
                  </a:solidFill>
                  <a:ea typeface="Times New Roman"/>
                </a:rPr>
                <a:t>10</a:t>
              </a:r>
              <a:endParaRPr lang="en-GB" sz="1000" b="1" dirty="0">
                <a:solidFill>
                  <a:schemeClr val="tx1">
                    <a:lumMod val="10000"/>
                  </a:schemeClr>
                </a:solidFill>
                <a:ea typeface="Times New Roman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908800" y="6306466"/>
              <a:ext cx="470945" cy="245534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GB" sz="1000" b="1" dirty="0" smtClean="0">
                  <a:solidFill>
                    <a:schemeClr val="tx1">
                      <a:lumMod val="10000"/>
                    </a:schemeClr>
                  </a:solidFill>
                  <a:ea typeface="Times New Roman"/>
                </a:rPr>
                <a:t>0.34</a:t>
              </a:r>
              <a:endParaRPr lang="en-GB" sz="1000" b="1" dirty="0">
                <a:solidFill>
                  <a:schemeClr val="tx1">
                    <a:lumMod val="10000"/>
                  </a:schemeClr>
                </a:solidFill>
                <a:ea typeface="Times New Roman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040000" y="3060000"/>
            <a:ext cx="2879506" cy="1800000"/>
            <a:chOff x="4500239" y="4752000"/>
            <a:chExt cx="2879506" cy="1800000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00239" y="4752000"/>
              <a:ext cx="2879267" cy="1799999"/>
            </a:xfrm>
            <a:prstGeom prst="rect">
              <a:avLst/>
            </a:prstGeom>
            <a:noFill/>
            <a:ln>
              <a:solidFill>
                <a:prstClr val="black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5-Point Star 16"/>
            <p:cNvSpPr/>
            <p:nvPr/>
          </p:nvSpPr>
          <p:spPr bwMode="auto">
            <a:xfrm>
              <a:off x="5029601" y="5816869"/>
              <a:ext cx="288000" cy="288000"/>
            </a:xfrm>
            <a:prstGeom prst="star5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939872" y="6306466"/>
              <a:ext cx="914400" cy="245534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GB" sz="1000" b="1" dirty="0">
                  <a:solidFill>
                    <a:schemeClr val="tx1">
                      <a:lumMod val="10000"/>
                    </a:schemeClr>
                  </a:solidFill>
                  <a:ea typeface="Times New Roman"/>
                </a:rPr>
                <a:t>Cluster</a:t>
              </a:r>
              <a:r>
                <a:rPr lang="en-GB" sz="1200" i="1" dirty="0" smtClean="0">
                  <a:effectLst/>
                  <a:latin typeface="Cambria Math"/>
                  <a:ea typeface="Times New Roman"/>
                  <a:cs typeface="Calibri"/>
                </a:rPr>
                <a:t> </a:t>
              </a:r>
              <a:r>
                <a:rPr lang="en-GB" sz="1000" b="1" dirty="0" smtClean="0">
                  <a:solidFill>
                    <a:schemeClr val="tx1">
                      <a:lumMod val="10000"/>
                    </a:schemeClr>
                  </a:solidFill>
                  <a:ea typeface="Times New Roman"/>
                </a:rPr>
                <a:t>4</a:t>
              </a:r>
              <a:endParaRPr lang="en-GB" sz="1000" b="1" dirty="0">
                <a:solidFill>
                  <a:schemeClr val="tx1">
                    <a:lumMod val="10000"/>
                  </a:schemeClr>
                </a:solidFill>
                <a:ea typeface="Times New Roman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908800" y="6306466"/>
              <a:ext cx="470945" cy="245534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GB" sz="1000" b="1" dirty="0" smtClean="0">
                  <a:solidFill>
                    <a:schemeClr val="tx1">
                      <a:lumMod val="10000"/>
                    </a:schemeClr>
                  </a:solidFill>
                  <a:ea typeface="Times New Roman"/>
                </a:rPr>
                <a:t>0.00</a:t>
              </a:r>
              <a:endParaRPr lang="en-GB" sz="1000" b="1" dirty="0">
                <a:solidFill>
                  <a:schemeClr val="tx1">
                    <a:lumMod val="10000"/>
                  </a:schemeClr>
                </a:solidFill>
                <a:ea typeface="Times New Roman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400000" y="2340000"/>
            <a:ext cx="2879505" cy="1800000"/>
            <a:chOff x="4500240" y="4752000"/>
            <a:chExt cx="2879505" cy="1800000"/>
          </a:xfrm>
        </p:grpSpPr>
        <p:pic>
          <p:nvPicPr>
            <p:cNvPr id="21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00240" y="4752000"/>
              <a:ext cx="2879265" cy="1799999"/>
            </a:xfrm>
            <a:prstGeom prst="rect">
              <a:avLst/>
            </a:prstGeom>
            <a:noFill/>
            <a:ln>
              <a:solidFill>
                <a:prstClr val="black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5-Point Star 21"/>
            <p:cNvSpPr/>
            <p:nvPr/>
          </p:nvSpPr>
          <p:spPr bwMode="auto">
            <a:xfrm>
              <a:off x="5029601" y="5816869"/>
              <a:ext cx="288000" cy="288000"/>
            </a:xfrm>
            <a:prstGeom prst="star5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939872" y="6306466"/>
              <a:ext cx="914400" cy="245534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GB" sz="1000" b="1" dirty="0">
                  <a:solidFill>
                    <a:schemeClr val="tx1">
                      <a:lumMod val="10000"/>
                    </a:schemeClr>
                  </a:solidFill>
                  <a:ea typeface="Times New Roman"/>
                </a:rPr>
                <a:t>Cluster</a:t>
              </a:r>
              <a:r>
                <a:rPr lang="en-GB" sz="1200" i="1" dirty="0" smtClean="0">
                  <a:effectLst/>
                  <a:latin typeface="Cambria Math"/>
                  <a:ea typeface="Times New Roman"/>
                  <a:cs typeface="Calibri"/>
                </a:rPr>
                <a:t> </a:t>
              </a:r>
              <a:r>
                <a:rPr lang="en-GB" sz="1000" b="1" dirty="0" smtClean="0">
                  <a:solidFill>
                    <a:schemeClr val="tx1">
                      <a:lumMod val="10000"/>
                    </a:schemeClr>
                  </a:solidFill>
                  <a:ea typeface="Times New Roman"/>
                </a:rPr>
                <a:t>2</a:t>
              </a:r>
              <a:endParaRPr lang="en-GB" sz="1000" b="1" dirty="0">
                <a:solidFill>
                  <a:schemeClr val="tx1">
                    <a:lumMod val="10000"/>
                  </a:schemeClr>
                </a:solidFill>
                <a:ea typeface="Times New Roman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908800" y="6306466"/>
              <a:ext cx="470945" cy="245534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GB" sz="1000" b="1" dirty="0" smtClean="0">
                  <a:solidFill>
                    <a:schemeClr val="tx1">
                      <a:lumMod val="10000"/>
                    </a:schemeClr>
                  </a:solidFill>
                  <a:ea typeface="Times New Roman"/>
                </a:rPr>
                <a:t>0.00</a:t>
              </a:r>
              <a:endParaRPr lang="en-GB" sz="1000" b="1" dirty="0">
                <a:solidFill>
                  <a:schemeClr val="tx1">
                    <a:lumMod val="10000"/>
                  </a:schemeClr>
                </a:solidFill>
                <a:ea typeface="Times New Roman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760000" y="1620000"/>
            <a:ext cx="2879505" cy="1800000"/>
            <a:chOff x="4500240" y="4752000"/>
            <a:chExt cx="2879505" cy="1800000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00240" y="4752000"/>
              <a:ext cx="2879265" cy="1799998"/>
            </a:xfrm>
            <a:prstGeom prst="rect">
              <a:avLst/>
            </a:prstGeom>
            <a:noFill/>
            <a:ln>
              <a:solidFill>
                <a:prstClr val="black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5-Point Star 26"/>
            <p:cNvSpPr/>
            <p:nvPr/>
          </p:nvSpPr>
          <p:spPr bwMode="auto">
            <a:xfrm>
              <a:off x="5029601" y="5816869"/>
              <a:ext cx="288000" cy="288000"/>
            </a:xfrm>
            <a:prstGeom prst="star5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939872" y="6306466"/>
              <a:ext cx="914400" cy="245534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GB" sz="1000" b="1" dirty="0">
                  <a:solidFill>
                    <a:schemeClr val="tx1">
                      <a:lumMod val="10000"/>
                    </a:schemeClr>
                  </a:solidFill>
                  <a:ea typeface="Times New Roman"/>
                </a:rPr>
                <a:t>Cluster</a:t>
              </a:r>
              <a:r>
                <a:rPr lang="en-GB" sz="1200" i="1" dirty="0" smtClean="0">
                  <a:effectLst/>
                  <a:latin typeface="Cambria Math"/>
                  <a:ea typeface="Times New Roman"/>
                  <a:cs typeface="Calibri"/>
                </a:rPr>
                <a:t> </a:t>
              </a:r>
              <a:r>
                <a:rPr lang="en-GB" sz="1000" b="1" dirty="0" smtClean="0">
                  <a:solidFill>
                    <a:schemeClr val="tx1">
                      <a:lumMod val="10000"/>
                    </a:schemeClr>
                  </a:solidFill>
                  <a:ea typeface="Times New Roman"/>
                </a:rPr>
                <a:t>1</a:t>
              </a:r>
              <a:endParaRPr lang="en-GB" sz="1000" b="1" dirty="0">
                <a:solidFill>
                  <a:schemeClr val="tx1">
                    <a:lumMod val="10000"/>
                  </a:schemeClr>
                </a:solidFill>
                <a:ea typeface="Times New Roman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908800" y="6306466"/>
              <a:ext cx="470945" cy="245534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GB" sz="1000" b="1" dirty="0" smtClean="0">
                  <a:solidFill>
                    <a:schemeClr val="tx1">
                      <a:lumMod val="10000"/>
                    </a:schemeClr>
                  </a:solidFill>
                  <a:ea typeface="Times New Roman"/>
                </a:rPr>
                <a:t>0.14</a:t>
              </a:r>
              <a:endParaRPr lang="en-GB" sz="1000" b="1" dirty="0">
                <a:solidFill>
                  <a:schemeClr val="tx1">
                    <a:lumMod val="10000"/>
                  </a:schemeClr>
                </a:solidFill>
                <a:ea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535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Fuzzy</a:t>
            </a:r>
            <a:r>
              <a:rPr lang="de-DE" dirty="0"/>
              <a:t> </a:t>
            </a:r>
            <a:r>
              <a:rPr lang="de-DE" dirty="0" err="1" smtClean="0"/>
              <a:t>clustering</a:t>
            </a:r>
            <a:r>
              <a:rPr lang="de-DE" dirty="0" smtClean="0"/>
              <a:t> - </a:t>
            </a:r>
            <a:r>
              <a:rPr lang="de-DE" dirty="0" err="1" smtClean="0"/>
              <a:t>Results</a:t>
            </a:r>
            <a:endParaRPr lang="de-DE" dirty="0"/>
          </a:p>
        </p:txBody>
      </p:sp>
      <p:pic>
        <p:nvPicPr>
          <p:cNvPr id="17410" name="Picture 2" descr="F:\Projects\BW_Synth\V5\global\finalTest\pics\climClusters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97" y="1563263"/>
            <a:ext cx="8520416" cy="354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70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RCWIM – </a:t>
            </a:r>
            <a:r>
              <a:rPr lang="de-DE" dirty="0" err="1"/>
              <a:t>R</a:t>
            </a:r>
            <a:r>
              <a:rPr lang="de-DE" dirty="0" err="1" smtClean="0"/>
              <a:t>egressions</a:t>
            </a:r>
            <a:endParaRPr lang="de-DE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Cluster-specific best-fit </a:t>
            </a:r>
            <a:r>
              <a:rPr lang="en-US" dirty="0" err="1" smtClean="0"/>
              <a:t>regressors</a:t>
            </a:r>
            <a:endParaRPr lang="en-US" dirty="0" smtClean="0"/>
          </a:p>
          <a:p>
            <a:pPr lvl="1"/>
            <a:r>
              <a:rPr lang="en-US" dirty="0" smtClean="0"/>
              <a:t>For each cluster and month (also annual)</a:t>
            </a:r>
          </a:p>
          <a:p>
            <a:pPr lvl="1"/>
            <a:r>
              <a:rPr lang="en-US" dirty="0" smtClean="0"/>
              <a:t>Possible covariates: </a:t>
            </a:r>
            <a:r>
              <a:rPr lang="en-US" dirty="0" err="1" smtClean="0"/>
              <a:t>Lat</a:t>
            </a:r>
            <a:r>
              <a:rPr lang="en-US" dirty="0" smtClean="0"/>
              <a:t>, Long, Alt, Precipitation amount, Air temperature, </a:t>
            </a:r>
            <a:r>
              <a:rPr lang="en-US" dirty="0" err="1" smtClean="0"/>
              <a:t>Vapour</a:t>
            </a:r>
            <a:r>
              <a:rPr lang="en-US" dirty="0" smtClean="0"/>
              <a:t> pressure, </a:t>
            </a:r>
            <a:r>
              <a:rPr lang="en-US" dirty="0" err="1" smtClean="0"/>
              <a:t>precipitable</a:t>
            </a:r>
            <a:r>
              <a:rPr lang="en-US" dirty="0" smtClean="0"/>
              <a:t> water</a:t>
            </a:r>
          </a:p>
          <a:p>
            <a:pPr lvl="1"/>
            <a:r>
              <a:rPr lang="en-US" dirty="0" smtClean="0"/>
              <a:t>Combination </a:t>
            </a:r>
            <a:r>
              <a:rPr lang="en-US" dirty="0" err="1" smtClean="0"/>
              <a:t>obtainng</a:t>
            </a:r>
            <a:r>
              <a:rPr lang="en-US" dirty="0" smtClean="0"/>
              <a:t> highest R</a:t>
            </a:r>
            <a:r>
              <a:rPr lang="en-US" baseline="30000" dirty="0" smtClean="0"/>
              <a:t>2</a:t>
            </a:r>
            <a:r>
              <a:rPr lang="en-US" dirty="0" smtClean="0"/>
              <a:t> chosen</a:t>
            </a:r>
          </a:p>
          <a:p>
            <a:pPr lvl="1"/>
            <a:r>
              <a:rPr lang="en-US" dirty="0" smtClean="0"/>
              <a:t>If no regression possible, supplemented by global best fit model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75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Regression results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regression</a:t>
            </a:r>
            <a:r>
              <a:rPr lang="de-DE" dirty="0"/>
              <a:t> </a:t>
            </a:r>
            <a:r>
              <a:rPr lang="de-DE" dirty="0" err="1"/>
              <a:t>residuals</a:t>
            </a:r>
            <a:endParaRPr lang="de-DE" dirty="0"/>
          </a:p>
          <a:p>
            <a:pPr lvl="1"/>
            <a:r>
              <a:rPr lang="de-DE" dirty="0" err="1" smtClean="0"/>
              <a:t>Improvement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prediction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67%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stations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r>
              <a:rPr lang="de-DE" dirty="0" smtClean="0"/>
              <a:t>RMSE </a:t>
            </a:r>
            <a:r>
              <a:rPr lang="de-DE" dirty="0" err="1" smtClean="0"/>
              <a:t>lower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any</a:t>
            </a:r>
            <a:r>
              <a:rPr lang="de-DE" dirty="0" smtClean="0"/>
              <a:t> cluster-</a:t>
            </a:r>
            <a:r>
              <a:rPr lang="de-DE" dirty="0" err="1" smtClean="0"/>
              <a:t>month</a:t>
            </a:r>
            <a:endParaRPr lang="de-DE" dirty="0" smtClean="0"/>
          </a:p>
          <a:p>
            <a:pPr lvl="2"/>
            <a:r>
              <a:rPr lang="de-DE" dirty="0" err="1" smtClean="0"/>
              <a:t>Example</a:t>
            </a:r>
            <a:r>
              <a:rPr lang="de-DE" dirty="0" smtClean="0"/>
              <a:t>: Cluster 10 („Rabat/Kenitra“)</a:t>
            </a:r>
          </a:p>
          <a:p>
            <a:pPr lvl="1"/>
            <a:endParaRPr lang="de-DE" dirty="0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6573915"/>
              </p:ext>
            </p:extLst>
          </p:nvPr>
        </p:nvGraphicFramePr>
        <p:xfrm>
          <a:off x="4207934" y="1185333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1015336962"/>
              </p:ext>
            </p:extLst>
          </p:nvPr>
        </p:nvGraphicFramePr>
        <p:xfrm>
          <a:off x="4395892" y="3960072"/>
          <a:ext cx="4494108" cy="27963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7185556" y="4314931"/>
            <a:ext cx="708764" cy="461665"/>
          </a:xfrm>
          <a:prstGeom prst="rect">
            <a:avLst/>
          </a:prstGeom>
          <a:solidFill>
            <a:schemeClr val="accent5"/>
          </a:solidFill>
          <a:ln>
            <a:solidFill>
              <a:prstClr val="black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de-DE" b="1" dirty="0" smtClean="0">
                <a:solidFill>
                  <a:schemeClr val="tx1">
                    <a:lumMod val="10000"/>
                  </a:schemeClr>
                </a:solidFill>
                <a:latin typeface="+mj-lt"/>
              </a:rPr>
              <a:t>BW</a:t>
            </a:r>
            <a:endParaRPr lang="de-DE" b="1" dirty="0">
              <a:solidFill>
                <a:schemeClr val="tx1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6873084" y="5785591"/>
            <a:ext cx="1333708" cy="461665"/>
          </a:xfrm>
          <a:prstGeom prst="rect">
            <a:avLst/>
          </a:prstGeom>
          <a:solidFill>
            <a:schemeClr val="accent5"/>
          </a:solidFill>
          <a:ln>
            <a:solidFill>
              <a:prstClr val="black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de-DE" b="1" dirty="0" smtClean="0">
                <a:solidFill>
                  <a:schemeClr val="tx1">
                    <a:lumMod val="10000"/>
                  </a:schemeClr>
                </a:solidFill>
                <a:latin typeface="+mj-lt"/>
              </a:rPr>
              <a:t>RCWIM</a:t>
            </a:r>
            <a:endParaRPr lang="de-DE" b="1" dirty="0">
              <a:solidFill>
                <a:schemeClr val="tx1">
                  <a:lumMod val="1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921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Chart bld="series"/>
        </p:bldSub>
      </p:bldGraphic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Kriging (1)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err="1"/>
              <a:t>Improved</a:t>
            </a:r>
            <a:r>
              <a:rPr lang="de-DE" dirty="0"/>
              <a:t> </a:t>
            </a:r>
            <a:r>
              <a:rPr lang="de-DE" dirty="0" err="1"/>
              <a:t>variograms</a:t>
            </a:r>
            <a:r>
              <a:rPr lang="de-DE" dirty="0"/>
              <a:t>, </a:t>
            </a:r>
            <a:r>
              <a:rPr lang="de-DE" dirty="0" err="1"/>
              <a:t>lowered</a:t>
            </a:r>
            <a:r>
              <a:rPr lang="de-DE" dirty="0"/>
              <a:t> </a:t>
            </a:r>
            <a:r>
              <a:rPr lang="de-DE" dirty="0" err="1" smtClean="0"/>
              <a:t>sills</a:t>
            </a:r>
            <a:endParaRPr lang="de-DE" dirty="0" smtClean="0"/>
          </a:p>
          <a:p>
            <a:pPr lvl="1"/>
            <a:r>
              <a:rPr lang="de-DE" dirty="0" smtClean="0"/>
              <a:t>BW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el-GR" dirty="0"/>
              <a:t>δ</a:t>
            </a:r>
            <a:r>
              <a:rPr lang="de-DE" baseline="30000" dirty="0" smtClean="0"/>
              <a:t>18</a:t>
            </a:r>
            <a:r>
              <a:rPr lang="de-DE" dirty="0" smtClean="0"/>
              <a:t>O</a:t>
            </a:r>
            <a:r>
              <a:rPr lang="de-DE" baseline="-25000" dirty="0" smtClean="0"/>
              <a:t>ANN</a:t>
            </a:r>
            <a:r>
              <a:rPr lang="de-DE" dirty="0" smtClean="0"/>
              <a:t>: 4.53 ‰</a:t>
            </a:r>
          </a:p>
          <a:p>
            <a:pPr lvl="1"/>
            <a:r>
              <a:rPr lang="de-DE" dirty="0" smtClean="0"/>
              <a:t>RCWIM: 1.93 </a:t>
            </a:r>
            <a:r>
              <a:rPr lang="de-DE" dirty="0"/>
              <a:t>‰</a:t>
            </a:r>
          </a:p>
          <a:p>
            <a:pPr marL="457200" lvl="1" indent="0">
              <a:buNone/>
            </a:pPr>
            <a:endParaRPr lang="de-DE" dirty="0"/>
          </a:p>
          <a:p>
            <a:r>
              <a:rPr lang="de-DE" dirty="0" err="1"/>
              <a:t>Result</a:t>
            </a:r>
            <a:r>
              <a:rPr lang="de-DE" dirty="0"/>
              <a:t>: </a:t>
            </a:r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Kriging</a:t>
            </a:r>
            <a:r>
              <a:rPr lang="de-DE" dirty="0"/>
              <a:t> </a:t>
            </a:r>
            <a:r>
              <a:rPr lang="de-DE" dirty="0" err="1" smtClean="0"/>
              <a:t>error</a:t>
            </a:r>
            <a:endParaRPr lang="de-DE" dirty="0" smtClean="0"/>
          </a:p>
          <a:p>
            <a:pPr lvl="1"/>
            <a:r>
              <a:rPr lang="de-DE" dirty="0" smtClean="0"/>
              <a:t>BW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el-GR" dirty="0"/>
              <a:t>δ</a:t>
            </a:r>
            <a:r>
              <a:rPr lang="de-DE" baseline="30000" dirty="0" smtClean="0"/>
              <a:t>18</a:t>
            </a:r>
            <a:r>
              <a:rPr lang="de-DE" dirty="0" smtClean="0"/>
              <a:t>O</a:t>
            </a:r>
            <a:r>
              <a:rPr lang="de-DE" baseline="-25000" dirty="0" smtClean="0"/>
              <a:t>ANN</a:t>
            </a:r>
            <a:r>
              <a:rPr lang="de-DE" dirty="0"/>
              <a:t>: </a:t>
            </a:r>
            <a:r>
              <a:rPr lang="de-DE" dirty="0" smtClean="0"/>
              <a:t>1.4 </a:t>
            </a:r>
            <a:r>
              <a:rPr lang="de-DE" dirty="0"/>
              <a:t>‰</a:t>
            </a:r>
            <a:endParaRPr lang="de-DE" dirty="0" smtClean="0"/>
          </a:p>
          <a:p>
            <a:pPr lvl="1"/>
            <a:r>
              <a:rPr lang="de-DE" dirty="0" smtClean="0"/>
              <a:t>RCWIM: 1.0 </a:t>
            </a:r>
            <a:r>
              <a:rPr lang="de-DE" dirty="0"/>
              <a:t>‰</a:t>
            </a:r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3291698222"/>
              </p:ext>
            </p:extLst>
          </p:nvPr>
        </p:nvGraphicFramePr>
        <p:xfrm>
          <a:off x="4631267" y="2040043"/>
          <a:ext cx="4385733" cy="3726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636916" y="2364211"/>
            <a:ext cx="708764" cy="461665"/>
          </a:xfrm>
          <a:prstGeom prst="rect">
            <a:avLst/>
          </a:prstGeom>
          <a:solidFill>
            <a:schemeClr val="accent5"/>
          </a:solidFill>
          <a:ln>
            <a:solidFill>
              <a:prstClr val="black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de-DE" b="1" dirty="0" smtClean="0">
                <a:solidFill>
                  <a:schemeClr val="tx1">
                    <a:lumMod val="10000"/>
                  </a:schemeClr>
                </a:solidFill>
                <a:latin typeface="+mj-lt"/>
              </a:rPr>
              <a:t>BW</a:t>
            </a:r>
            <a:endParaRPr lang="de-DE" b="1" dirty="0">
              <a:solidFill>
                <a:schemeClr val="tx1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991298" y="4604491"/>
            <a:ext cx="1333708" cy="461665"/>
          </a:xfrm>
          <a:prstGeom prst="rect">
            <a:avLst/>
          </a:prstGeom>
          <a:solidFill>
            <a:schemeClr val="accent5"/>
          </a:solidFill>
          <a:ln>
            <a:solidFill>
              <a:prstClr val="black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de-DE" b="1" dirty="0" smtClean="0">
                <a:solidFill>
                  <a:schemeClr val="tx1">
                    <a:lumMod val="10000"/>
                  </a:schemeClr>
                </a:solidFill>
                <a:latin typeface="+mj-lt"/>
              </a:rPr>
              <a:t>RCWIM</a:t>
            </a:r>
            <a:endParaRPr lang="de-DE" b="1" dirty="0">
              <a:solidFill>
                <a:schemeClr val="tx1">
                  <a:lumMod val="1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585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4" dur="500" fill="hold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Chart bld="series"/>
        </p:bldSub>
      </p:bldGraphic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Kriging (2)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720000" y="1440000"/>
            <a:ext cx="7905600" cy="3952799"/>
          </a:xfrm>
          <a:prstGeom prst="rect">
            <a:avLst/>
          </a:prstGeom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887980" y="5625571"/>
            <a:ext cx="5868990" cy="830997"/>
          </a:xfrm>
          <a:prstGeom prst="rect">
            <a:avLst/>
          </a:prstGeom>
          <a:solidFill>
            <a:schemeClr val="accent5"/>
          </a:solidFill>
          <a:ln>
            <a:solidFill>
              <a:prstClr val="black"/>
            </a:solidFill>
          </a:ln>
          <a:effectLst/>
        </p:spPr>
        <p:txBody>
          <a:bodyPr wrap="square">
            <a:spAutoFit/>
          </a:bodyPr>
          <a:lstStyle/>
          <a:p>
            <a:r>
              <a:rPr lang="de-DE" b="1" dirty="0" err="1" smtClean="0">
                <a:solidFill>
                  <a:schemeClr val="tx1">
                    <a:lumMod val="10000"/>
                  </a:schemeClr>
                </a:solidFill>
                <a:latin typeface="+mj-lt"/>
              </a:rPr>
              <a:t>Reduction</a:t>
            </a:r>
            <a:r>
              <a:rPr lang="de-DE" b="1" dirty="0" smtClean="0">
                <a:solidFill>
                  <a:schemeClr val="tx1">
                    <a:lumMod val="10000"/>
                  </a:schemeClr>
                </a:solidFill>
                <a:latin typeface="+mj-lt"/>
              </a:rPr>
              <a:t> </a:t>
            </a:r>
            <a:r>
              <a:rPr lang="de-DE" b="1" dirty="0" err="1">
                <a:solidFill>
                  <a:schemeClr val="tx1">
                    <a:lumMod val="10000"/>
                  </a:schemeClr>
                </a:solidFill>
                <a:latin typeface="+mj-lt"/>
              </a:rPr>
              <a:t>of</a:t>
            </a:r>
            <a:r>
              <a:rPr lang="de-DE" b="1" dirty="0">
                <a:solidFill>
                  <a:schemeClr val="tx1">
                    <a:lumMod val="10000"/>
                  </a:schemeClr>
                </a:solidFill>
                <a:latin typeface="+mj-lt"/>
              </a:rPr>
              <a:t> </a:t>
            </a:r>
            <a:r>
              <a:rPr lang="el-GR" b="1" dirty="0">
                <a:solidFill>
                  <a:schemeClr val="tx1">
                    <a:lumMod val="10000"/>
                  </a:schemeClr>
                </a:solidFill>
                <a:latin typeface="+mj-lt"/>
              </a:rPr>
              <a:t>δ</a:t>
            </a:r>
            <a:r>
              <a:rPr lang="de-DE" b="1" baseline="30000" dirty="0">
                <a:solidFill>
                  <a:schemeClr val="tx1">
                    <a:lumMod val="10000"/>
                  </a:schemeClr>
                </a:solidFill>
                <a:latin typeface="+mj-lt"/>
              </a:rPr>
              <a:t>18</a:t>
            </a:r>
            <a:r>
              <a:rPr lang="de-DE" b="1" dirty="0">
                <a:solidFill>
                  <a:schemeClr val="tx1">
                    <a:lumMod val="10000"/>
                  </a:schemeClr>
                </a:solidFill>
                <a:latin typeface="+mj-lt"/>
              </a:rPr>
              <a:t>O</a:t>
            </a:r>
            <a:r>
              <a:rPr lang="de-DE" b="1" baseline="-25000" dirty="0">
                <a:solidFill>
                  <a:schemeClr val="tx1">
                    <a:lumMod val="10000"/>
                  </a:schemeClr>
                </a:solidFill>
                <a:latin typeface="+mj-lt"/>
              </a:rPr>
              <a:t>ANN</a:t>
            </a:r>
            <a:r>
              <a:rPr lang="de-DE" b="1" dirty="0">
                <a:solidFill>
                  <a:schemeClr val="tx1">
                    <a:lumMod val="10000"/>
                  </a:schemeClr>
                </a:solidFill>
                <a:latin typeface="+mj-lt"/>
              </a:rPr>
              <a:t>  </a:t>
            </a:r>
            <a:r>
              <a:rPr lang="de-DE" b="1" dirty="0" err="1" smtClean="0">
                <a:solidFill>
                  <a:schemeClr val="tx1">
                    <a:lumMod val="10000"/>
                  </a:schemeClr>
                </a:solidFill>
                <a:latin typeface="+mj-lt"/>
              </a:rPr>
              <a:t>standard</a:t>
            </a:r>
            <a:r>
              <a:rPr lang="de-DE" b="1" dirty="0" smtClean="0">
                <a:solidFill>
                  <a:schemeClr val="tx1">
                    <a:lumMod val="10000"/>
                  </a:schemeClr>
                </a:solidFill>
                <a:latin typeface="+mj-lt"/>
              </a:rPr>
              <a:t> </a:t>
            </a:r>
            <a:r>
              <a:rPr lang="de-DE" b="1" dirty="0" err="1" smtClean="0">
                <a:solidFill>
                  <a:schemeClr val="tx1">
                    <a:lumMod val="10000"/>
                  </a:schemeClr>
                </a:solidFill>
                <a:latin typeface="+mj-lt"/>
              </a:rPr>
              <a:t>error</a:t>
            </a:r>
            <a:r>
              <a:rPr lang="de-DE" b="1" dirty="0" smtClean="0">
                <a:solidFill>
                  <a:schemeClr val="tx1">
                    <a:lumMod val="10000"/>
                  </a:schemeClr>
                </a:solidFill>
                <a:latin typeface="+mj-lt"/>
              </a:rPr>
              <a:t> </a:t>
            </a:r>
            <a:r>
              <a:rPr lang="de-DE" b="1" dirty="0" err="1" smtClean="0">
                <a:solidFill>
                  <a:schemeClr val="tx1">
                    <a:lumMod val="10000"/>
                  </a:schemeClr>
                </a:solidFill>
                <a:latin typeface="+mj-lt"/>
              </a:rPr>
              <a:t>particularly</a:t>
            </a:r>
            <a:r>
              <a:rPr lang="de-DE" b="1" dirty="0" smtClean="0">
                <a:solidFill>
                  <a:schemeClr val="tx1">
                    <a:lumMod val="10000"/>
                  </a:schemeClr>
                </a:solidFill>
                <a:latin typeface="+mj-lt"/>
              </a:rPr>
              <a:t> </a:t>
            </a:r>
            <a:r>
              <a:rPr lang="de-DE" b="1" dirty="0" err="1" smtClean="0">
                <a:solidFill>
                  <a:schemeClr val="tx1">
                    <a:lumMod val="10000"/>
                  </a:schemeClr>
                </a:solidFill>
                <a:latin typeface="+mj-lt"/>
              </a:rPr>
              <a:t>over</a:t>
            </a:r>
            <a:r>
              <a:rPr lang="de-DE" b="1" dirty="0" smtClean="0">
                <a:solidFill>
                  <a:schemeClr val="tx1">
                    <a:lumMod val="10000"/>
                  </a:schemeClr>
                </a:solidFill>
                <a:latin typeface="+mj-lt"/>
              </a:rPr>
              <a:t> </a:t>
            </a:r>
            <a:r>
              <a:rPr lang="de-DE" b="1" dirty="0" err="1" smtClean="0">
                <a:solidFill>
                  <a:schemeClr val="tx1">
                    <a:lumMod val="10000"/>
                  </a:schemeClr>
                </a:solidFill>
                <a:latin typeface="+mj-lt"/>
              </a:rPr>
              <a:t>data-scarce</a:t>
            </a:r>
            <a:r>
              <a:rPr lang="de-DE" b="1" dirty="0" smtClean="0">
                <a:solidFill>
                  <a:schemeClr val="tx1">
                    <a:lumMod val="10000"/>
                  </a:schemeClr>
                </a:solidFill>
                <a:latin typeface="+mj-lt"/>
              </a:rPr>
              <a:t> </a:t>
            </a:r>
            <a:r>
              <a:rPr lang="de-DE" b="1" dirty="0" err="1" smtClean="0">
                <a:solidFill>
                  <a:schemeClr val="tx1">
                    <a:lumMod val="10000"/>
                  </a:schemeClr>
                </a:solidFill>
                <a:latin typeface="+mj-lt"/>
              </a:rPr>
              <a:t>areas</a:t>
            </a:r>
            <a:endParaRPr lang="de-DE" b="1" dirty="0">
              <a:solidFill>
                <a:schemeClr val="tx1">
                  <a:lumMod val="1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719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RCWIM Isoscapes – </a:t>
            </a:r>
            <a:r>
              <a:rPr lang="de-DE" dirty="0" err="1"/>
              <a:t>E</a:t>
            </a:r>
            <a:r>
              <a:rPr lang="de-DE" dirty="0" err="1" smtClean="0"/>
              <a:t>xamples</a:t>
            </a:r>
            <a:r>
              <a:rPr lang="de-DE" dirty="0" smtClean="0"/>
              <a:t> </a:t>
            </a:r>
            <a:endParaRPr lang="de-DE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439999"/>
            <a:ext cx="7904968" cy="3318267"/>
          </a:xfrm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350933" y="5047309"/>
            <a:ext cx="3270570" cy="1200329"/>
          </a:xfrm>
          <a:prstGeom prst="rect">
            <a:avLst/>
          </a:prstGeom>
          <a:solidFill>
            <a:schemeClr val="accent5"/>
          </a:solidFill>
          <a:ln>
            <a:solidFill>
              <a:prstClr val="black"/>
            </a:solidFill>
          </a:ln>
          <a:effectLst/>
        </p:spPr>
        <p:txBody>
          <a:bodyPr wrap="square">
            <a:spAutoFit/>
          </a:bodyPr>
          <a:lstStyle/>
          <a:p>
            <a:r>
              <a:rPr lang="de-DE" b="1" dirty="0" err="1" smtClean="0">
                <a:solidFill>
                  <a:schemeClr val="tx1">
                    <a:lumMod val="10000"/>
                  </a:schemeClr>
                </a:solidFill>
                <a:latin typeface="+mj-lt"/>
              </a:rPr>
              <a:t>Predicted</a:t>
            </a:r>
            <a:r>
              <a:rPr lang="de-DE" b="1" dirty="0" smtClean="0">
                <a:solidFill>
                  <a:schemeClr val="tx1">
                    <a:lumMod val="10000"/>
                  </a:schemeClr>
                </a:solidFill>
                <a:latin typeface="+mj-lt"/>
              </a:rPr>
              <a:t> Global </a:t>
            </a:r>
            <a:r>
              <a:rPr lang="de-DE" b="1" dirty="0" err="1" smtClean="0">
                <a:solidFill>
                  <a:schemeClr val="tx1">
                    <a:lumMod val="10000"/>
                  </a:schemeClr>
                </a:solidFill>
                <a:latin typeface="+mj-lt"/>
              </a:rPr>
              <a:t>annual</a:t>
            </a:r>
            <a:r>
              <a:rPr lang="de-DE" b="1" dirty="0" smtClean="0">
                <a:solidFill>
                  <a:schemeClr val="tx1">
                    <a:lumMod val="10000"/>
                  </a:schemeClr>
                </a:solidFill>
                <a:latin typeface="+mj-lt"/>
              </a:rPr>
              <a:t> </a:t>
            </a:r>
            <a:r>
              <a:rPr lang="de-DE" b="1" dirty="0" err="1" smtClean="0">
                <a:solidFill>
                  <a:schemeClr val="tx1">
                    <a:lumMod val="10000"/>
                  </a:schemeClr>
                </a:solidFill>
                <a:latin typeface="+mj-lt"/>
              </a:rPr>
              <a:t>amount</a:t>
            </a:r>
            <a:r>
              <a:rPr lang="de-DE" b="1" dirty="0" smtClean="0">
                <a:solidFill>
                  <a:schemeClr val="tx1">
                    <a:lumMod val="10000"/>
                  </a:schemeClr>
                </a:solidFill>
                <a:latin typeface="+mj-lt"/>
              </a:rPr>
              <a:t> </a:t>
            </a:r>
            <a:r>
              <a:rPr lang="de-DE" b="1" dirty="0" err="1" smtClean="0">
                <a:solidFill>
                  <a:schemeClr val="tx1">
                    <a:lumMod val="10000"/>
                  </a:schemeClr>
                </a:solidFill>
                <a:latin typeface="+mj-lt"/>
              </a:rPr>
              <a:t>weighted</a:t>
            </a:r>
            <a:r>
              <a:rPr lang="de-DE" b="1" dirty="0" smtClean="0">
                <a:solidFill>
                  <a:schemeClr val="tx1">
                    <a:lumMod val="10000"/>
                  </a:schemeClr>
                </a:solidFill>
                <a:latin typeface="+mj-lt"/>
              </a:rPr>
              <a:t> </a:t>
            </a:r>
            <a:r>
              <a:rPr lang="el-GR" b="1" dirty="0" smtClean="0">
                <a:solidFill>
                  <a:schemeClr val="tx1">
                    <a:lumMod val="10000"/>
                  </a:schemeClr>
                </a:solidFill>
                <a:latin typeface="+mj-lt"/>
              </a:rPr>
              <a:t>δ</a:t>
            </a:r>
            <a:r>
              <a:rPr lang="de-DE" b="1" baseline="30000" dirty="0" smtClean="0">
                <a:solidFill>
                  <a:schemeClr val="tx1">
                    <a:lumMod val="10000"/>
                  </a:schemeClr>
                </a:solidFill>
                <a:latin typeface="+mj-lt"/>
              </a:rPr>
              <a:t>18</a:t>
            </a:r>
            <a:r>
              <a:rPr lang="de-DE" b="1" dirty="0" smtClean="0">
                <a:solidFill>
                  <a:schemeClr val="tx1">
                    <a:lumMod val="10000"/>
                  </a:schemeClr>
                </a:solidFill>
                <a:latin typeface="+mj-lt"/>
              </a:rPr>
              <a:t>O</a:t>
            </a:r>
            <a:endParaRPr lang="de-DE" b="1" dirty="0">
              <a:solidFill>
                <a:schemeClr val="tx1">
                  <a:lumMod val="1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048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RCWIM </a:t>
            </a:r>
            <a:r>
              <a:rPr lang="de-DE" dirty="0" err="1" smtClean="0"/>
              <a:t>Isoscapes</a:t>
            </a:r>
            <a:r>
              <a:rPr lang="de-DE" dirty="0" smtClean="0"/>
              <a:t> – </a:t>
            </a:r>
            <a:r>
              <a:rPr lang="de-DE" dirty="0" err="1" smtClean="0"/>
              <a:t>examples</a:t>
            </a:r>
            <a:r>
              <a:rPr lang="de-DE" dirty="0" smtClean="0"/>
              <a:t> </a:t>
            </a:r>
            <a:endParaRPr lang="de-DE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439999"/>
            <a:ext cx="7904967" cy="3318267"/>
          </a:xfrm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342467" y="5047309"/>
            <a:ext cx="3279036" cy="1200329"/>
          </a:xfrm>
          <a:prstGeom prst="rect">
            <a:avLst/>
          </a:prstGeom>
          <a:solidFill>
            <a:schemeClr val="accent5"/>
          </a:solidFill>
          <a:ln>
            <a:solidFill>
              <a:prstClr val="black"/>
            </a:solidFill>
          </a:ln>
          <a:effectLst/>
        </p:spPr>
        <p:txBody>
          <a:bodyPr wrap="square">
            <a:spAutoFit/>
          </a:bodyPr>
          <a:lstStyle/>
          <a:p>
            <a:r>
              <a:rPr lang="de-DE" b="1" dirty="0" err="1" smtClean="0">
                <a:solidFill>
                  <a:schemeClr val="tx1">
                    <a:lumMod val="10000"/>
                  </a:schemeClr>
                </a:solidFill>
                <a:latin typeface="+mj-lt"/>
              </a:rPr>
              <a:t>Predicted</a:t>
            </a:r>
            <a:r>
              <a:rPr lang="de-DE" b="1" dirty="0" smtClean="0">
                <a:solidFill>
                  <a:schemeClr val="tx1">
                    <a:lumMod val="10000"/>
                  </a:schemeClr>
                </a:solidFill>
                <a:latin typeface="+mj-lt"/>
              </a:rPr>
              <a:t> </a:t>
            </a:r>
            <a:r>
              <a:rPr lang="de-DE" b="1" dirty="0" err="1" smtClean="0">
                <a:solidFill>
                  <a:schemeClr val="tx1">
                    <a:lumMod val="10000"/>
                  </a:schemeClr>
                </a:solidFill>
                <a:latin typeface="+mj-lt"/>
              </a:rPr>
              <a:t>Growing</a:t>
            </a:r>
            <a:r>
              <a:rPr lang="de-DE" b="1" dirty="0" smtClean="0">
                <a:solidFill>
                  <a:schemeClr val="tx1">
                    <a:lumMod val="10000"/>
                  </a:schemeClr>
                </a:solidFill>
                <a:latin typeface="+mj-lt"/>
              </a:rPr>
              <a:t> </a:t>
            </a:r>
            <a:r>
              <a:rPr lang="de-DE" b="1" dirty="0" err="1">
                <a:solidFill>
                  <a:schemeClr val="tx1">
                    <a:lumMod val="10000"/>
                  </a:schemeClr>
                </a:solidFill>
                <a:latin typeface="+mj-lt"/>
              </a:rPr>
              <a:t>S</a:t>
            </a:r>
            <a:r>
              <a:rPr lang="de-DE" b="1" dirty="0" err="1" smtClean="0">
                <a:solidFill>
                  <a:schemeClr val="tx1">
                    <a:lumMod val="10000"/>
                  </a:schemeClr>
                </a:solidFill>
                <a:latin typeface="+mj-lt"/>
              </a:rPr>
              <a:t>eason</a:t>
            </a:r>
            <a:r>
              <a:rPr lang="de-DE" b="1" dirty="0" smtClean="0">
                <a:solidFill>
                  <a:schemeClr val="tx1">
                    <a:lumMod val="10000"/>
                  </a:schemeClr>
                </a:solidFill>
                <a:latin typeface="+mj-lt"/>
              </a:rPr>
              <a:t> </a:t>
            </a:r>
            <a:r>
              <a:rPr lang="de-DE" b="1" dirty="0" err="1" smtClean="0">
                <a:solidFill>
                  <a:schemeClr val="tx1">
                    <a:lumMod val="10000"/>
                  </a:schemeClr>
                </a:solidFill>
                <a:latin typeface="+mj-lt"/>
              </a:rPr>
              <a:t>amount</a:t>
            </a:r>
            <a:r>
              <a:rPr lang="de-DE" b="1" dirty="0" smtClean="0">
                <a:solidFill>
                  <a:schemeClr val="tx1">
                    <a:lumMod val="10000"/>
                  </a:schemeClr>
                </a:solidFill>
                <a:latin typeface="+mj-lt"/>
              </a:rPr>
              <a:t> </a:t>
            </a:r>
            <a:r>
              <a:rPr lang="de-DE" b="1" dirty="0" err="1" smtClean="0">
                <a:solidFill>
                  <a:schemeClr val="tx1">
                    <a:lumMod val="10000"/>
                  </a:schemeClr>
                </a:solidFill>
                <a:latin typeface="+mj-lt"/>
              </a:rPr>
              <a:t>weighted</a:t>
            </a:r>
            <a:r>
              <a:rPr lang="de-DE" b="1" dirty="0" smtClean="0">
                <a:solidFill>
                  <a:schemeClr val="tx1">
                    <a:lumMod val="10000"/>
                  </a:schemeClr>
                </a:solidFill>
                <a:latin typeface="+mj-lt"/>
              </a:rPr>
              <a:t> </a:t>
            </a:r>
            <a:r>
              <a:rPr lang="el-GR" b="1" dirty="0" smtClean="0">
                <a:solidFill>
                  <a:schemeClr val="tx1">
                    <a:lumMod val="10000"/>
                  </a:schemeClr>
                </a:solidFill>
                <a:latin typeface="+mj-lt"/>
              </a:rPr>
              <a:t>δ</a:t>
            </a:r>
            <a:r>
              <a:rPr lang="de-DE" b="1" baseline="30000" dirty="0" smtClean="0">
                <a:solidFill>
                  <a:schemeClr val="tx1">
                    <a:lumMod val="10000"/>
                  </a:schemeClr>
                </a:solidFill>
                <a:latin typeface="+mj-lt"/>
              </a:rPr>
              <a:t>2</a:t>
            </a:r>
            <a:r>
              <a:rPr lang="de-DE" b="1" dirty="0">
                <a:solidFill>
                  <a:schemeClr val="tx1">
                    <a:lumMod val="10000"/>
                  </a:schemeClr>
                </a:solidFill>
                <a:latin typeface="+mj-lt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53449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Isoscapes – </a:t>
            </a:r>
            <a:r>
              <a:rPr lang="de-DE" dirty="0" err="1" smtClean="0"/>
              <a:t>Seasonal</a:t>
            </a:r>
            <a:r>
              <a:rPr lang="de-DE" dirty="0" smtClean="0"/>
              <a:t> </a:t>
            </a:r>
            <a:r>
              <a:rPr lang="de-DE" dirty="0" err="1" smtClean="0"/>
              <a:t>Predictions</a:t>
            </a:r>
            <a:endParaRPr lang="de-D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9" y="1434524"/>
            <a:ext cx="3599982" cy="25011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9" y="1430874"/>
            <a:ext cx="3599982" cy="25011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9" y="3932025"/>
            <a:ext cx="3599982" cy="25011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9" y="3932024"/>
            <a:ext cx="3599982" cy="2501151"/>
          </a:xfrm>
          <a:prstGeom prst="rect">
            <a:avLst/>
          </a:prstGeom>
        </p:spPr>
      </p:pic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4320009" y="1446481"/>
            <a:ext cx="895458" cy="461665"/>
          </a:xfrm>
          <a:prstGeom prst="rect">
            <a:avLst/>
          </a:prstGeom>
          <a:solidFill>
            <a:schemeClr val="accent5"/>
          </a:solidFill>
          <a:ln>
            <a:solidFill>
              <a:prstClr val="black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GB" b="1" dirty="0" smtClean="0">
                <a:solidFill>
                  <a:schemeClr val="tx1">
                    <a:lumMod val="10000"/>
                  </a:schemeClr>
                </a:solidFill>
                <a:latin typeface="+mj-lt"/>
              </a:rPr>
              <a:t>May</a:t>
            </a:r>
            <a:endParaRPr lang="de-DE" b="1" dirty="0">
              <a:solidFill>
                <a:schemeClr val="tx1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720009" y="1430874"/>
            <a:ext cx="895458" cy="461665"/>
          </a:xfrm>
          <a:prstGeom prst="rect">
            <a:avLst/>
          </a:prstGeom>
          <a:solidFill>
            <a:schemeClr val="accent5"/>
          </a:solidFill>
          <a:ln>
            <a:solidFill>
              <a:prstClr val="black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GB" b="1" dirty="0" smtClean="0">
                <a:solidFill>
                  <a:schemeClr val="tx1">
                    <a:lumMod val="10000"/>
                  </a:schemeClr>
                </a:solidFill>
                <a:latin typeface="+mj-lt"/>
              </a:rPr>
              <a:t>Feb</a:t>
            </a:r>
            <a:endParaRPr lang="de-DE" b="1" dirty="0">
              <a:solidFill>
                <a:schemeClr val="tx1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720009" y="3932024"/>
            <a:ext cx="895458" cy="461665"/>
          </a:xfrm>
          <a:prstGeom prst="rect">
            <a:avLst/>
          </a:prstGeom>
          <a:solidFill>
            <a:schemeClr val="accent5"/>
          </a:solidFill>
          <a:ln>
            <a:solidFill>
              <a:prstClr val="black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GB" b="1" dirty="0" smtClean="0">
                <a:solidFill>
                  <a:schemeClr val="tx1">
                    <a:lumMod val="10000"/>
                  </a:schemeClr>
                </a:solidFill>
                <a:latin typeface="+mj-lt"/>
              </a:rPr>
              <a:t>Aug</a:t>
            </a:r>
            <a:endParaRPr lang="de-DE" b="1" dirty="0">
              <a:solidFill>
                <a:schemeClr val="tx1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4320009" y="3932023"/>
            <a:ext cx="895458" cy="461665"/>
          </a:xfrm>
          <a:prstGeom prst="rect">
            <a:avLst/>
          </a:prstGeom>
          <a:solidFill>
            <a:schemeClr val="accent5"/>
          </a:solidFill>
          <a:ln>
            <a:solidFill>
              <a:prstClr val="black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GB" b="1" dirty="0" smtClean="0">
                <a:solidFill>
                  <a:schemeClr val="tx1">
                    <a:lumMod val="10000"/>
                  </a:schemeClr>
                </a:solidFill>
                <a:latin typeface="+mj-lt"/>
              </a:rPr>
              <a:t>Nov</a:t>
            </a:r>
            <a:endParaRPr lang="de-DE" b="1" dirty="0">
              <a:solidFill>
                <a:schemeClr val="tx1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5528733" y="6202342"/>
            <a:ext cx="2391258" cy="461665"/>
          </a:xfrm>
          <a:prstGeom prst="rect">
            <a:avLst/>
          </a:prstGeom>
          <a:solidFill>
            <a:schemeClr val="accent5"/>
          </a:solidFill>
          <a:ln>
            <a:solidFill>
              <a:prstClr val="black"/>
            </a:solidFill>
          </a:ln>
          <a:effectLst/>
        </p:spPr>
        <p:txBody>
          <a:bodyPr wrap="square">
            <a:spAutoFit/>
          </a:bodyPr>
          <a:lstStyle/>
          <a:p>
            <a:r>
              <a:rPr lang="de-DE" b="1" dirty="0" err="1" smtClean="0">
                <a:solidFill>
                  <a:schemeClr val="tx1">
                    <a:lumMod val="10000"/>
                  </a:schemeClr>
                </a:solidFill>
                <a:latin typeface="+mj-lt"/>
              </a:rPr>
              <a:t>Seasonal</a:t>
            </a:r>
            <a:r>
              <a:rPr lang="de-DE" b="1" dirty="0" smtClean="0">
                <a:solidFill>
                  <a:schemeClr val="tx1">
                    <a:lumMod val="10000"/>
                  </a:schemeClr>
                </a:solidFill>
                <a:latin typeface="+mj-lt"/>
              </a:rPr>
              <a:t> </a:t>
            </a:r>
            <a:r>
              <a:rPr lang="el-GR" b="1" dirty="0" smtClean="0">
                <a:solidFill>
                  <a:schemeClr val="tx1">
                    <a:lumMod val="10000"/>
                  </a:schemeClr>
                </a:solidFill>
                <a:latin typeface="+mj-lt"/>
              </a:rPr>
              <a:t>δ</a:t>
            </a:r>
            <a:r>
              <a:rPr lang="de-DE" b="1" baseline="30000" dirty="0" smtClean="0">
                <a:solidFill>
                  <a:schemeClr val="tx1">
                    <a:lumMod val="10000"/>
                  </a:schemeClr>
                </a:solidFill>
                <a:latin typeface="+mj-lt"/>
              </a:rPr>
              <a:t>18</a:t>
            </a:r>
            <a:r>
              <a:rPr lang="de-DE" b="1" dirty="0" smtClean="0">
                <a:solidFill>
                  <a:schemeClr val="tx1">
                    <a:lumMod val="10000"/>
                  </a:schemeClr>
                </a:solidFill>
                <a:latin typeface="+mj-lt"/>
              </a:rPr>
              <a:t>O</a:t>
            </a:r>
            <a:endParaRPr lang="de-DE" b="1" dirty="0">
              <a:solidFill>
                <a:schemeClr val="tx1">
                  <a:lumMod val="1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2599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GNIP history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Founded 1961, collaboration IAEA-WMO</a:t>
            </a:r>
          </a:p>
          <a:p>
            <a:pPr lvl="1"/>
            <a:r>
              <a:rPr lang="en-GB" dirty="0" smtClean="0"/>
              <a:t>Focus: Monitoring of thermonuclear fallout</a:t>
            </a:r>
          </a:p>
          <a:p>
            <a:pPr lvl="1"/>
            <a:endParaRPr lang="en-GB" sz="1400" dirty="0"/>
          </a:p>
          <a:p>
            <a:r>
              <a:rPr lang="en-GB" dirty="0" smtClean="0"/>
              <a:t>Reduction in 1975, national networks est.</a:t>
            </a:r>
          </a:p>
          <a:p>
            <a:pPr lvl="1"/>
            <a:r>
              <a:rPr lang="en-GB" dirty="0" smtClean="0"/>
              <a:t>Focus: Isotope Hydrology</a:t>
            </a:r>
          </a:p>
          <a:p>
            <a:pPr lvl="1"/>
            <a:endParaRPr lang="en-GB" sz="1400" dirty="0"/>
          </a:p>
          <a:p>
            <a:r>
              <a:rPr lang="en-GB" dirty="0" smtClean="0"/>
              <a:t>Clients from new fields:</a:t>
            </a:r>
          </a:p>
          <a:p>
            <a:pPr lvl="1"/>
            <a:r>
              <a:rPr lang="en-GB" dirty="0" smtClean="0"/>
              <a:t>Climate change + AGCMs (since 1990s), Ecology, forensics etc. (since 2000s) 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664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Conclusion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Combination of regionally specific regression models + residual interpolation to predict </a:t>
            </a:r>
            <a:r>
              <a:rPr lang="en-US" dirty="0"/>
              <a:t>monthly and annual</a:t>
            </a:r>
            <a:r>
              <a:rPr lang="en-US" dirty="0" smtClean="0"/>
              <a:t> </a:t>
            </a:r>
            <a:r>
              <a:rPr lang="en-US" dirty="0"/>
              <a:t>δ</a:t>
            </a:r>
            <a:r>
              <a:rPr lang="en-US" baseline="30000" dirty="0"/>
              <a:t>18</a:t>
            </a:r>
            <a:r>
              <a:rPr lang="en-US" dirty="0"/>
              <a:t>O and </a:t>
            </a:r>
            <a:r>
              <a:rPr lang="en-US" dirty="0" smtClean="0"/>
              <a:t>δ</a:t>
            </a:r>
            <a:r>
              <a:rPr lang="en-US" baseline="30000" dirty="0" smtClean="0"/>
              <a:t>2</a:t>
            </a:r>
            <a:r>
              <a:rPr lang="en-US" dirty="0" smtClean="0"/>
              <a:t>H.</a:t>
            </a:r>
          </a:p>
          <a:p>
            <a:endParaRPr lang="en-US" dirty="0" smtClean="0"/>
          </a:p>
          <a:p>
            <a:r>
              <a:rPr lang="en-US" dirty="0" smtClean="0"/>
              <a:t>Spatial Analysis used to </a:t>
            </a:r>
            <a:r>
              <a:rPr lang="en-US" dirty="0"/>
              <a:t>predict mean δ</a:t>
            </a:r>
            <a:r>
              <a:rPr lang="en-US" baseline="30000" dirty="0"/>
              <a:t>18</a:t>
            </a:r>
            <a:r>
              <a:rPr lang="en-US" dirty="0"/>
              <a:t>O </a:t>
            </a:r>
            <a:r>
              <a:rPr lang="en-US" dirty="0" smtClean="0"/>
              <a:t>for upstream catchment area of a point along the river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60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Thanks for your attention!</a:t>
            </a:r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Check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updates</a:t>
            </a:r>
            <a:r>
              <a:rPr lang="de-DE" dirty="0"/>
              <a:t>:</a:t>
            </a:r>
          </a:p>
          <a:p>
            <a:r>
              <a:rPr lang="de-DE" dirty="0"/>
              <a:t>http://</a:t>
            </a:r>
            <a:r>
              <a:rPr lang="de-DE" dirty="0" smtClean="0"/>
              <a:t>www.iaea.org/water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054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Station count timeline</a:t>
            </a:r>
            <a:endParaRPr lang="en-GB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0584725"/>
              </p:ext>
            </p:extLst>
          </p:nvPr>
        </p:nvGraphicFramePr>
        <p:xfrm>
          <a:off x="282575" y="1524000"/>
          <a:ext cx="8593138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0358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GNIP network coverage (2013)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113567"/>
            <a:ext cx="8079182" cy="5392866"/>
          </a:xfrm>
        </p:spPr>
      </p:pic>
    </p:spTree>
    <p:extLst>
      <p:ext uri="{BB962C8B-B14F-4D97-AF65-F5344CB8AC3E}">
        <p14:creationId xmlns:p14="http://schemas.microsoft.com/office/powerpoint/2010/main" val="387213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GNIP sample collection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smtClean="0"/>
              <a:t>Representative of local precipitation</a:t>
            </a:r>
          </a:p>
          <a:p>
            <a:pPr lvl="1"/>
            <a:r>
              <a:rPr lang="en-GB" dirty="0" smtClean="0"/>
              <a:t>Rain gauge siting</a:t>
            </a:r>
            <a:endParaRPr lang="en-GB" dirty="0"/>
          </a:p>
          <a:p>
            <a:pPr lvl="1"/>
            <a:r>
              <a:rPr lang="en-GB" dirty="0" smtClean="0"/>
              <a:t>Completeness over the year: no gaps, no overflows</a:t>
            </a:r>
          </a:p>
          <a:p>
            <a:pPr lvl="1"/>
            <a:endParaRPr lang="en-GB" dirty="0"/>
          </a:p>
          <a:p>
            <a:r>
              <a:rPr lang="en-GB" dirty="0" smtClean="0"/>
              <a:t>Evaporation prevention</a:t>
            </a:r>
          </a:p>
          <a:p>
            <a:pPr lvl="1"/>
            <a:r>
              <a:rPr lang="en-GB" dirty="0" smtClean="0"/>
              <a:t>During collection </a:t>
            </a:r>
          </a:p>
          <a:p>
            <a:pPr lvl="1"/>
            <a:r>
              <a:rPr lang="en-GB" dirty="0" smtClean="0"/>
              <a:t>and storage</a:t>
            </a:r>
          </a:p>
          <a:p>
            <a:pPr lvl="1"/>
            <a:endParaRPr lang="en-GB" dirty="0" smtClean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688" y="1617346"/>
            <a:ext cx="3971290" cy="204851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54653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Collection devices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613204" y="1524000"/>
            <a:ext cx="2888946" cy="2168997"/>
          </a:xfrm>
        </p:spPr>
        <p:txBody>
          <a:bodyPr/>
          <a:lstStyle/>
          <a:p>
            <a:r>
              <a:rPr lang="en-GB" sz="1800" dirty="0" smtClean="0"/>
              <a:t>Standard rain gauge (manual accumulation)</a:t>
            </a:r>
            <a:endParaRPr lang="en-GB" sz="1800" dirty="0"/>
          </a:p>
        </p:txBody>
      </p:sp>
      <p:pic>
        <p:nvPicPr>
          <p:cNvPr id="1026" name="Picture 2" descr="N:\HYDR-Isotope Hydrology\Hydr_usr\Stefan\GNIP\Outreach\Sampling manual\sketch_normalgauge.e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29" y="1532997"/>
            <a:ext cx="1358675" cy="21600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027" name="Picture 3" descr="N:\HYDR-Isotope Hydrology\Hydr_usr\Stefan\GNIP\Outreach\Sampling manual\sketch_dipin_EN.e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60" y="3852334"/>
            <a:ext cx="1101812" cy="21600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028" name="Picture 4" descr="N:\HYDR-Isotope Hydrology\Hydr_usr\Stefan\GNIP\Outreach\Sampling manual\sketch_paraffin_EN.em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596" y="1532997"/>
            <a:ext cx="1102314" cy="21600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029" name="Picture 5" descr="N:\HYDR-Isotope Hydrology\Hydr_usr\Stefan\GNIP\Outreach\Sampling manual\sketch_ttball_EN.e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978" y="3906809"/>
            <a:ext cx="1011549" cy="2160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1" name="Content Placeholder 4"/>
          <p:cNvSpPr txBox="1">
            <a:spLocks/>
          </p:cNvSpPr>
          <p:nvPr/>
        </p:nvSpPr>
        <p:spPr bwMode="auto">
          <a:xfrm>
            <a:off x="1613204" y="3852334"/>
            <a:ext cx="2888946" cy="2168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CCFF"/>
              </a:buClr>
              <a:buSzPct val="110000"/>
              <a:buChar char="•"/>
              <a:defRPr sz="2800">
                <a:solidFill>
                  <a:srgbClr val="FFFFCC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CCFF"/>
              </a:buClr>
              <a:buSzPct val="110000"/>
              <a:buChar char="•"/>
              <a:defRPr sz="2400">
                <a:solidFill>
                  <a:srgbClr val="FFFFCC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CCFF"/>
              </a:buClr>
              <a:buSzPct val="110000"/>
              <a:buChar char="•"/>
              <a:defRPr sz="2000">
                <a:solidFill>
                  <a:srgbClr val="FFFFCC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CCFF"/>
              </a:buClr>
              <a:buSzPct val="110000"/>
              <a:buChar char="–"/>
              <a:defRPr sz="1800">
                <a:solidFill>
                  <a:srgbClr val="FFFFCC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CCFF"/>
              </a:buClr>
              <a:buSzPct val="110000"/>
              <a:buChar char="»"/>
              <a:defRPr sz="1800">
                <a:solidFill>
                  <a:srgbClr val="FFFFCC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CCFF"/>
              </a:buClr>
              <a:buSzPct val="110000"/>
              <a:buChar char="»"/>
              <a:defRPr sz="1800">
                <a:solidFill>
                  <a:srgbClr val="FFFFCC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CCFF"/>
              </a:buClr>
              <a:buSzPct val="110000"/>
              <a:buChar char="»"/>
              <a:defRPr sz="1800">
                <a:solidFill>
                  <a:srgbClr val="FFFFCC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CCFF"/>
              </a:buClr>
              <a:buSzPct val="110000"/>
              <a:buChar char="»"/>
              <a:defRPr sz="1800">
                <a:solidFill>
                  <a:srgbClr val="FFFFCC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CCFF"/>
              </a:buClr>
              <a:buSzPct val="110000"/>
              <a:buChar char="»"/>
              <a:defRPr sz="1800">
                <a:solidFill>
                  <a:srgbClr val="FFFFCC"/>
                </a:solidFill>
                <a:latin typeface="+mn-lt"/>
              </a:defRPr>
            </a:lvl9pPr>
          </a:lstStyle>
          <a:p>
            <a:r>
              <a:rPr lang="en-GB" sz="1800" kern="0" dirty="0" smtClean="0"/>
              <a:t>Submerged-tube totalizer</a:t>
            </a:r>
            <a:endParaRPr lang="en-GB" sz="1800" kern="0" dirty="0"/>
          </a:p>
        </p:txBody>
      </p:sp>
      <p:sp>
        <p:nvSpPr>
          <p:cNvPr id="12" name="Content Placeholder 4"/>
          <p:cNvSpPr>
            <a:spLocks noGrp="1"/>
          </p:cNvSpPr>
          <p:nvPr>
            <p:ph sz="half" idx="1"/>
          </p:nvPr>
        </p:nvSpPr>
        <p:spPr>
          <a:xfrm>
            <a:off x="5784910" y="1524000"/>
            <a:ext cx="2888946" cy="2168997"/>
          </a:xfrm>
        </p:spPr>
        <p:txBody>
          <a:bodyPr/>
          <a:lstStyle/>
          <a:p>
            <a:r>
              <a:rPr lang="en-GB" sz="1800" dirty="0" smtClean="0"/>
              <a:t>Paraffin oil based totalizer</a:t>
            </a:r>
            <a:endParaRPr lang="en-GB" sz="1800" dirty="0"/>
          </a:p>
        </p:txBody>
      </p:sp>
      <p:sp>
        <p:nvSpPr>
          <p:cNvPr id="13" name="Content Placeholder 4"/>
          <p:cNvSpPr txBox="1">
            <a:spLocks/>
          </p:cNvSpPr>
          <p:nvPr/>
        </p:nvSpPr>
        <p:spPr bwMode="auto">
          <a:xfrm>
            <a:off x="5784910" y="3852334"/>
            <a:ext cx="2888946" cy="2168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CCFF"/>
              </a:buClr>
              <a:buSzPct val="110000"/>
              <a:buChar char="•"/>
              <a:defRPr sz="2800">
                <a:solidFill>
                  <a:srgbClr val="FFFFCC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CCFF"/>
              </a:buClr>
              <a:buSzPct val="110000"/>
              <a:buChar char="•"/>
              <a:defRPr sz="2400">
                <a:solidFill>
                  <a:srgbClr val="FFFFCC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CCFF"/>
              </a:buClr>
              <a:buSzPct val="110000"/>
              <a:buChar char="•"/>
              <a:defRPr sz="2000">
                <a:solidFill>
                  <a:srgbClr val="FFFFCC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CCFF"/>
              </a:buClr>
              <a:buSzPct val="110000"/>
              <a:buChar char="–"/>
              <a:defRPr sz="1800">
                <a:solidFill>
                  <a:srgbClr val="FFFFCC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CCFF"/>
              </a:buClr>
              <a:buSzPct val="110000"/>
              <a:buChar char="»"/>
              <a:defRPr sz="1800">
                <a:solidFill>
                  <a:srgbClr val="FFFFCC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CCFF"/>
              </a:buClr>
              <a:buSzPct val="110000"/>
              <a:buChar char="»"/>
              <a:defRPr sz="1800">
                <a:solidFill>
                  <a:srgbClr val="FFFFCC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CCFF"/>
              </a:buClr>
              <a:buSzPct val="110000"/>
              <a:buChar char="»"/>
              <a:defRPr sz="1800">
                <a:solidFill>
                  <a:srgbClr val="FFFFCC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CCFF"/>
              </a:buClr>
              <a:buSzPct val="110000"/>
              <a:buChar char="»"/>
              <a:defRPr sz="1800">
                <a:solidFill>
                  <a:srgbClr val="FFFFCC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CCFF"/>
              </a:buClr>
              <a:buSzPct val="110000"/>
              <a:buChar char="»"/>
              <a:defRPr sz="1800">
                <a:solidFill>
                  <a:srgbClr val="FFFFCC"/>
                </a:solidFill>
                <a:latin typeface="+mn-lt"/>
              </a:defRPr>
            </a:lvl9pPr>
          </a:lstStyle>
          <a:p>
            <a:r>
              <a:rPr lang="en-GB" sz="1800" kern="0" dirty="0" smtClean="0"/>
              <a:t>Table tennis ball totalizer</a:t>
            </a:r>
            <a:endParaRPr lang="en-GB" sz="1800" kern="0" dirty="0"/>
          </a:p>
        </p:txBody>
      </p:sp>
    </p:spTree>
    <p:extLst>
      <p:ext uri="{BB962C8B-B14F-4D97-AF65-F5344CB8AC3E}">
        <p14:creationId xmlns:p14="http://schemas.microsoft.com/office/powerpoint/2010/main" val="362147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GNIP structure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Core stations situated in climatically relevant locations</a:t>
            </a:r>
          </a:p>
          <a:p>
            <a:pPr lvl="1"/>
            <a:r>
              <a:rPr lang="en-GB" dirty="0" smtClean="0"/>
              <a:t>Operated by weather services, analysis @ IAEA</a:t>
            </a:r>
          </a:p>
          <a:p>
            <a:endParaRPr lang="en-GB" dirty="0" smtClean="0"/>
          </a:p>
          <a:p>
            <a:r>
              <a:rPr lang="en-GB" dirty="0" smtClean="0"/>
              <a:t>National networks composed of stations operated by national authorities</a:t>
            </a:r>
          </a:p>
          <a:p>
            <a:pPr lvl="1"/>
            <a:r>
              <a:rPr lang="en-GB" dirty="0" smtClean="0"/>
              <a:t>E.g. Germany, Switzerland, Spain</a:t>
            </a:r>
          </a:p>
          <a:p>
            <a:endParaRPr lang="en-GB" dirty="0" smtClean="0"/>
          </a:p>
          <a:p>
            <a:r>
              <a:rPr lang="en-GB" dirty="0" smtClean="0"/>
              <a:t>Affiliated stations which are stations resulting from studies (short-term in nature)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132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IAEA &amp; GNIP (I)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smtClean="0"/>
              <a:t>IAEA support for GNIP stations includes</a:t>
            </a:r>
          </a:p>
          <a:p>
            <a:pPr lvl="1"/>
            <a:r>
              <a:rPr lang="en-GB" dirty="0" smtClean="0"/>
              <a:t>Provision </a:t>
            </a:r>
            <a:r>
              <a:rPr lang="en-GB" dirty="0"/>
              <a:t>of bottles and sampling </a:t>
            </a:r>
            <a:r>
              <a:rPr lang="en-GB" dirty="0" smtClean="0"/>
              <a:t>instructions</a:t>
            </a:r>
          </a:p>
          <a:p>
            <a:pPr lvl="1"/>
            <a:r>
              <a:rPr lang="en-GB" dirty="0" smtClean="0"/>
              <a:t>Samples shipped 1-2x/year</a:t>
            </a:r>
          </a:p>
          <a:p>
            <a:pPr lvl="1"/>
            <a:r>
              <a:rPr lang="en-GB" dirty="0" smtClean="0"/>
              <a:t>Analytical services, usually @ IAEA-IHL</a:t>
            </a:r>
          </a:p>
          <a:p>
            <a:pPr lvl="1"/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902" y="1511405"/>
            <a:ext cx="2321031" cy="1701738"/>
          </a:xfrm>
          <a:prstGeom prst="rect">
            <a:avLst/>
          </a:prstGeom>
          <a:noFill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83934"/>
            <a:ext cx="288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N:\HYDR-Isotope Hydrology\Hydr_usr\IHL\Photos\Photos_Lan-Equipment\LGR Liquid -Water isotope analyzer DLT-100 version 1 and 2 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902" y="4229100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 bwMode="auto">
          <a:xfrm rot="1935505">
            <a:off x="6096000" y="2683934"/>
            <a:ext cx="643466" cy="38946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 rot="7620658">
            <a:off x="6751410" y="4184497"/>
            <a:ext cx="643466" cy="38946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21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">
      <a:dk1>
        <a:srgbClr val="808080"/>
      </a:dk1>
      <a:lt1>
        <a:srgbClr val="EAEAEA"/>
      </a:lt1>
      <a:dk2>
        <a:srgbClr val="000099"/>
      </a:dk2>
      <a:lt2>
        <a:srgbClr val="EAEAEA"/>
      </a:lt2>
      <a:accent1>
        <a:srgbClr val="99CCFF"/>
      </a:accent1>
      <a:accent2>
        <a:srgbClr val="8681B8"/>
      </a:accent2>
      <a:accent3>
        <a:srgbClr val="AAAACA"/>
      </a:accent3>
      <a:accent4>
        <a:srgbClr val="C8C8C8"/>
      </a:accent4>
      <a:accent5>
        <a:srgbClr val="CAE2FF"/>
      </a:accent5>
      <a:accent6>
        <a:srgbClr val="7974A6"/>
      </a:accent6>
      <a:hlink>
        <a:srgbClr val="FCD3C1"/>
      </a:hlink>
      <a:folHlink>
        <a:srgbClr val="FF99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>
        <a:solidFill>
          <a:sysClr val="window" lastClr="FFFFFF"/>
        </a:solidFill>
        <a:ln w="6350">
          <a:solidFill>
            <a:prstClr val="black"/>
          </a:solidFill>
        </a:ln>
        <a:effectLst/>
      </a:spPr>
      <a:bodyPr rot="0" spcFirstLastPara="0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0"/>
          </a:spcAft>
          <a:defRPr sz="1200" i="1">
            <a:effectLst/>
            <a:latin typeface="Cambria Math"/>
            <a:ea typeface="Times New Roman"/>
            <a:cs typeface="Calibri"/>
          </a:defRPr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1098</TotalTime>
  <Words>1231</Words>
  <Application>Microsoft Office PowerPoint</Application>
  <PresentationFormat>On-screen Show (4:3)</PresentationFormat>
  <Paragraphs>262</Paragraphs>
  <Slides>31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template</vt:lpstr>
      <vt:lpstr>“The IAEA Global Network of Isotopes in Precipitation (GNIP) – Overview”</vt:lpstr>
      <vt:lpstr>GNIP objectives</vt:lpstr>
      <vt:lpstr>GNIP history</vt:lpstr>
      <vt:lpstr>Station count timeline</vt:lpstr>
      <vt:lpstr>GNIP network coverage (2013)</vt:lpstr>
      <vt:lpstr>GNIP sample collection</vt:lpstr>
      <vt:lpstr>Collection devices</vt:lpstr>
      <vt:lpstr>GNIP structure</vt:lpstr>
      <vt:lpstr>IAEA &amp; GNIP (I)</vt:lpstr>
      <vt:lpstr>IAEA &amp; GNIP (II)</vt:lpstr>
      <vt:lpstr>GNIP data - attributes</vt:lpstr>
      <vt:lpstr>GNIP known issues (I)</vt:lpstr>
      <vt:lpstr>GNIP known issues (II)</vt:lpstr>
      <vt:lpstr>GNIP recent materials</vt:lpstr>
      <vt:lpstr>RCWIP - an improved global water isotope pattern prediction model using fuzzy climatic clustering regionalization</vt:lpstr>
      <vt:lpstr>Isoscapes</vt:lpstr>
      <vt:lpstr>Workflow: BW</vt:lpstr>
      <vt:lpstr>Regression-Interpolation Models</vt:lpstr>
      <vt:lpstr>RCWIP – bridging the gap</vt:lpstr>
      <vt:lpstr>Workflow: BW  RCWIP</vt:lpstr>
      <vt:lpstr>Fuzzy clustering (1)</vt:lpstr>
      <vt:lpstr>Fuzzy clustering - Results</vt:lpstr>
      <vt:lpstr>RCWIM – Regressions</vt:lpstr>
      <vt:lpstr>Regression results</vt:lpstr>
      <vt:lpstr>Kriging (1)</vt:lpstr>
      <vt:lpstr>Kriging (2)</vt:lpstr>
      <vt:lpstr>RCWIM Isoscapes – Examples </vt:lpstr>
      <vt:lpstr>RCWIM Isoscapes – examples </vt:lpstr>
      <vt:lpstr>Isoscapes – Seasonal Predictions</vt:lpstr>
      <vt:lpstr>Conclusion</vt:lpstr>
      <vt:lpstr>Thanks for your attention!</vt:lpstr>
    </vt:vector>
  </TitlesOfParts>
  <Company>IAEA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RCWIM - Regionalized Cluster-based Water Isotope Model</dc:title>
  <dc:creator>TERZER, Stefan</dc:creator>
  <cp:lastModifiedBy>IHLAB, Ihlab</cp:lastModifiedBy>
  <cp:revision>54</cp:revision>
  <cp:lastPrinted>2005-07-12T07:27:13Z</cp:lastPrinted>
  <dcterms:created xsi:type="dcterms:W3CDTF">2013-04-05T06:59:29Z</dcterms:created>
  <dcterms:modified xsi:type="dcterms:W3CDTF">2015-02-12T09:56:05Z</dcterms:modified>
</cp:coreProperties>
</file>